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34" r:id="rId5"/>
    <p:sldId id="327" r:id="rId6"/>
    <p:sldId id="276" r:id="rId7"/>
    <p:sldId id="277" r:id="rId8"/>
    <p:sldId id="281" r:id="rId9"/>
    <p:sldId id="286" r:id="rId10"/>
    <p:sldId id="285" r:id="rId11"/>
    <p:sldId id="282" r:id="rId12"/>
    <p:sldId id="306" r:id="rId13"/>
    <p:sldId id="310" r:id="rId14"/>
    <p:sldId id="312" r:id="rId15"/>
    <p:sldId id="314" r:id="rId16"/>
    <p:sldId id="307" r:id="rId17"/>
    <p:sldId id="320" r:id="rId18"/>
    <p:sldId id="288" r:id="rId19"/>
    <p:sldId id="296" r:id="rId20"/>
    <p:sldId id="305" r:id="rId21"/>
    <p:sldId id="294" r:id="rId22"/>
    <p:sldId id="298" r:id="rId23"/>
    <p:sldId id="297" r:id="rId24"/>
    <p:sldId id="287" r:id="rId25"/>
    <p:sldId id="315" r:id="rId26"/>
    <p:sldId id="316" r:id="rId27"/>
    <p:sldId id="317" r:id="rId28"/>
    <p:sldId id="318" r:id="rId29"/>
    <p:sldId id="299" r:id="rId30"/>
    <p:sldId id="289" r:id="rId31"/>
    <p:sldId id="290" r:id="rId32"/>
    <p:sldId id="292" r:id="rId33"/>
    <p:sldId id="304" r:id="rId34"/>
    <p:sldId id="300" r:id="rId35"/>
    <p:sldId id="283" r:id="rId36"/>
    <p:sldId id="293" r:id="rId37"/>
    <p:sldId id="302" r:id="rId38"/>
    <p:sldId id="308" r:id="rId39"/>
    <p:sldId id="295" r:id="rId40"/>
    <p:sldId id="301" r:id="rId41"/>
    <p:sldId id="319" r:id="rId42"/>
    <p:sldId id="332" r:id="rId43"/>
    <p:sldId id="331" r:id="rId44"/>
    <p:sldId id="321" r:id="rId45"/>
    <p:sldId id="3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0E8E2-98D8-4AAB-96C0-1356561A306D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C41BF8-69A5-4868-8545-30EC861A205E}">
      <dgm:prSet/>
      <dgm:spPr/>
      <dgm:t>
        <a:bodyPr/>
        <a:lstStyle/>
        <a:p>
          <a:pPr>
            <a:defRPr b="1"/>
          </a:pPr>
          <a:r>
            <a:rPr lang="en-US"/>
            <a:t>1950</a:t>
          </a:r>
        </a:p>
      </dgm:t>
    </dgm:pt>
    <dgm:pt modelId="{28C013ED-9E6E-4212-8E79-F880C26112A8}" type="parTrans" cxnId="{BF589320-9C24-45F4-8E92-E6F0E925BDAA}">
      <dgm:prSet/>
      <dgm:spPr/>
      <dgm:t>
        <a:bodyPr/>
        <a:lstStyle/>
        <a:p>
          <a:endParaRPr lang="en-US"/>
        </a:p>
      </dgm:t>
    </dgm:pt>
    <dgm:pt modelId="{3847EB58-EC7B-4CEB-A5FB-DFDFD90A6F87}" type="sibTrans" cxnId="{BF589320-9C24-45F4-8E92-E6F0E925BDAA}">
      <dgm:prSet/>
      <dgm:spPr/>
      <dgm:t>
        <a:bodyPr/>
        <a:lstStyle/>
        <a:p>
          <a:endParaRPr lang="en-US"/>
        </a:p>
      </dgm:t>
    </dgm:pt>
    <dgm:pt modelId="{9D7E8C17-41A6-4957-A666-A4E10DF7A1FA}">
      <dgm:prSet/>
      <dgm:spPr/>
      <dgm:t>
        <a:bodyPr/>
        <a:lstStyle/>
        <a:p>
          <a:r>
            <a:rPr lang="en-US" dirty="0"/>
            <a:t>In 1950 Alan Turing published a paper titled “Computing Machinery and Intelligence”  that asked, “Can machines think?”</a:t>
          </a:r>
        </a:p>
      </dgm:t>
    </dgm:pt>
    <dgm:pt modelId="{B9DCB5D5-682E-4142-A928-4E807CEEEF42}" type="parTrans" cxnId="{D76E5D3A-2C3D-46D0-992C-C4EF54DEF58F}">
      <dgm:prSet/>
      <dgm:spPr/>
      <dgm:t>
        <a:bodyPr/>
        <a:lstStyle/>
        <a:p>
          <a:endParaRPr lang="en-US"/>
        </a:p>
      </dgm:t>
    </dgm:pt>
    <dgm:pt modelId="{E980E72E-50DE-4D76-8F08-898159DEF7BA}" type="sibTrans" cxnId="{D76E5D3A-2C3D-46D0-992C-C4EF54DEF58F}">
      <dgm:prSet/>
      <dgm:spPr/>
      <dgm:t>
        <a:bodyPr/>
        <a:lstStyle/>
        <a:p>
          <a:endParaRPr lang="en-US"/>
        </a:p>
      </dgm:t>
    </dgm:pt>
    <dgm:pt modelId="{B26CA3C8-38C1-4F61-9D0D-B6E90AFE4EB4}">
      <dgm:prSet/>
      <dgm:spPr/>
      <dgm:t>
        <a:bodyPr/>
        <a:lstStyle/>
        <a:p>
          <a:pPr>
            <a:defRPr b="1"/>
          </a:pPr>
          <a:r>
            <a:rPr lang="en-US"/>
            <a:t>1956</a:t>
          </a:r>
        </a:p>
      </dgm:t>
    </dgm:pt>
    <dgm:pt modelId="{3DDEA8FA-C6E5-4B4C-A04C-DAD0587E4BAA}" type="parTrans" cxnId="{89794781-DD4C-4E14-AB1C-5A55A84FE0CB}">
      <dgm:prSet/>
      <dgm:spPr/>
      <dgm:t>
        <a:bodyPr/>
        <a:lstStyle/>
        <a:p>
          <a:endParaRPr lang="en-US"/>
        </a:p>
      </dgm:t>
    </dgm:pt>
    <dgm:pt modelId="{01FACDE0-A1A5-458A-A720-046E7015CC96}" type="sibTrans" cxnId="{89794781-DD4C-4E14-AB1C-5A55A84FE0CB}">
      <dgm:prSet/>
      <dgm:spPr/>
      <dgm:t>
        <a:bodyPr/>
        <a:lstStyle/>
        <a:p>
          <a:endParaRPr lang="en-US"/>
        </a:p>
      </dgm:t>
    </dgm:pt>
    <dgm:pt modelId="{04F5DA86-C337-4326-82CB-80A85F4EAA5A}">
      <dgm:prSet/>
      <dgm:spPr/>
      <dgm:t>
        <a:bodyPr/>
        <a:lstStyle/>
        <a:p>
          <a:r>
            <a:rPr lang="en-US"/>
            <a:t>In 1956 Darthmouth Conference the term ‘AI’ was proposed</a:t>
          </a:r>
        </a:p>
      </dgm:t>
    </dgm:pt>
    <dgm:pt modelId="{85EB93B3-5277-45FB-82F3-DA947696B59D}" type="parTrans" cxnId="{1E9810CE-3F46-4EA3-9BBB-C9C9BC4FBC33}">
      <dgm:prSet/>
      <dgm:spPr/>
      <dgm:t>
        <a:bodyPr/>
        <a:lstStyle/>
        <a:p>
          <a:endParaRPr lang="en-US"/>
        </a:p>
      </dgm:t>
    </dgm:pt>
    <dgm:pt modelId="{9B2936B6-B6ED-403B-A6DD-82B2511068AE}" type="sibTrans" cxnId="{1E9810CE-3F46-4EA3-9BBB-C9C9BC4FBC33}">
      <dgm:prSet/>
      <dgm:spPr/>
      <dgm:t>
        <a:bodyPr/>
        <a:lstStyle/>
        <a:p>
          <a:endParaRPr lang="en-US"/>
        </a:p>
      </dgm:t>
    </dgm:pt>
    <dgm:pt modelId="{08E48C79-D909-4587-A01D-0EB388F78AA3}">
      <dgm:prSet/>
      <dgm:spPr/>
      <dgm:t>
        <a:bodyPr/>
        <a:lstStyle/>
        <a:p>
          <a:pPr>
            <a:defRPr b="1"/>
          </a:pPr>
          <a:r>
            <a:rPr lang="en-US"/>
            <a:t>1960s and the 1970s</a:t>
          </a:r>
        </a:p>
      </dgm:t>
    </dgm:pt>
    <dgm:pt modelId="{3E24206B-FF4F-41B2-BCE4-9C841B7E8E6B}" type="parTrans" cxnId="{C87216B8-BE3F-48C7-93F4-996D1E688C20}">
      <dgm:prSet/>
      <dgm:spPr/>
      <dgm:t>
        <a:bodyPr/>
        <a:lstStyle/>
        <a:p>
          <a:endParaRPr lang="en-US"/>
        </a:p>
      </dgm:t>
    </dgm:pt>
    <dgm:pt modelId="{BD7F7C35-0E2E-4239-AFC2-AC54F14B4F93}" type="sibTrans" cxnId="{C87216B8-BE3F-48C7-93F4-996D1E688C20}">
      <dgm:prSet/>
      <dgm:spPr/>
      <dgm:t>
        <a:bodyPr/>
        <a:lstStyle/>
        <a:p>
          <a:endParaRPr lang="en-US"/>
        </a:p>
      </dgm:t>
    </dgm:pt>
    <dgm:pt modelId="{E1EBA48C-BEB0-4994-973A-461D0451B913}">
      <dgm:prSet/>
      <dgm:spPr/>
      <dgm:t>
        <a:bodyPr/>
        <a:lstStyle/>
        <a:p>
          <a:r>
            <a:rPr lang="en-US" dirty="0"/>
            <a:t>In 1960s and the 1970s, AI research was focused on the development of Knowledge based system and expert systems</a:t>
          </a:r>
        </a:p>
      </dgm:t>
    </dgm:pt>
    <dgm:pt modelId="{A62F5807-EA11-46E0-8180-8DDF27FD47B1}" type="parTrans" cxnId="{545DEE1A-9118-417E-9852-8778122216B9}">
      <dgm:prSet/>
      <dgm:spPr/>
      <dgm:t>
        <a:bodyPr/>
        <a:lstStyle/>
        <a:p>
          <a:endParaRPr lang="en-US"/>
        </a:p>
      </dgm:t>
    </dgm:pt>
    <dgm:pt modelId="{8FCF99B2-4B0F-46A9-8758-E585252FA64A}" type="sibTrans" cxnId="{545DEE1A-9118-417E-9852-8778122216B9}">
      <dgm:prSet/>
      <dgm:spPr/>
      <dgm:t>
        <a:bodyPr/>
        <a:lstStyle/>
        <a:p>
          <a:endParaRPr lang="en-US"/>
        </a:p>
      </dgm:t>
    </dgm:pt>
    <dgm:pt modelId="{DC3A87C1-7712-4743-B713-CE4D5E150E9B}">
      <dgm:prSet/>
      <dgm:spPr/>
      <dgm:t>
        <a:bodyPr/>
        <a:lstStyle/>
        <a:p>
          <a:pPr>
            <a:defRPr b="1"/>
          </a:pPr>
          <a:r>
            <a:rPr lang="en-US" dirty="0"/>
            <a:t>Late 1980s and 1990s</a:t>
          </a:r>
        </a:p>
      </dgm:t>
    </dgm:pt>
    <dgm:pt modelId="{695495D4-514C-44B9-B055-1A8F4B0689A0}" type="parTrans" cxnId="{ACFDD67F-D873-4DCB-8440-1ABC56550F62}">
      <dgm:prSet/>
      <dgm:spPr/>
      <dgm:t>
        <a:bodyPr/>
        <a:lstStyle/>
        <a:p>
          <a:endParaRPr lang="en-US"/>
        </a:p>
      </dgm:t>
    </dgm:pt>
    <dgm:pt modelId="{C0A6E440-78DC-4BAD-85D2-323FEEF236EB}" type="sibTrans" cxnId="{ACFDD67F-D873-4DCB-8440-1ABC56550F62}">
      <dgm:prSet/>
      <dgm:spPr/>
      <dgm:t>
        <a:bodyPr/>
        <a:lstStyle/>
        <a:p>
          <a:endParaRPr lang="en-US"/>
        </a:p>
      </dgm:t>
    </dgm:pt>
    <dgm:pt modelId="{549E3FAA-95C6-425A-AE2D-621A9F922BEF}">
      <dgm:prSet/>
      <dgm:spPr/>
      <dgm:t>
        <a:bodyPr/>
        <a:lstStyle/>
        <a:p>
          <a:r>
            <a:rPr lang="en-US" dirty="0"/>
            <a:t>In late 1980s and 1990s , the impact of the back propagation algorithm </a:t>
          </a:r>
        </a:p>
      </dgm:t>
    </dgm:pt>
    <dgm:pt modelId="{E9591DE7-4EEF-4B8A-A976-D1F4BB241EEB}" type="parTrans" cxnId="{BC497CEE-CD9B-4409-87FD-E9D650414ED8}">
      <dgm:prSet/>
      <dgm:spPr/>
      <dgm:t>
        <a:bodyPr/>
        <a:lstStyle/>
        <a:p>
          <a:endParaRPr lang="en-US"/>
        </a:p>
      </dgm:t>
    </dgm:pt>
    <dgm:pt modelId="{126876D3-7D1B-4C15-990D-8E668975949C}" type="sibTrans" cxnId="{BC497CEE-CD9B-4409-87FD-E9D650414ED8}">
      <dgm:prSet/>
      <dgm:spPr/>
      <dgm:t>
        <a:bodyPr/>
        <a:lstStyle/>
        <a:p>
          <a:endParaRPr lang="en-US"/>
        </a:p>
      </dgm:t>
    </dgm:pt>
    <dgm:pt modelId="{EDA99959-7AC5-480E-A3F4-C63BC79DC5B6}">
      <dgm:prSet/>
      <dgm:spPr/>
      <dgm:t>
        <a:bodyPr/>
        <a:lstStyle/>
        <a:p>
          <a:pPr>
            <a:defRPr b="1"/>
          </a:pPr>
          <a:r>
            <a:rPr lang="en-US" dirty="0"/>
            <a:t>2024</a:t>
          </a:r>
        </a:p>
      </dgm:t>
    </dgm:pt>
    <dgm:pt modelId="{0A2A82E2-5853-472F-81FF-05E872B64E4B}" type="parTrans" cxnId="{3FEA79A0-153B-43C5-9D30-F2B37CAAE6AF}">
      <dgm:prSet/>
      <dgm:spPr/>
      <dgm:t>
        <a:bodyPr/>
        <a:lstStyle/>
        <a:p>
          <a:endParaRPr lang="en-US"/>
        </a:p>
      </dgm:t>
    </dgm:pt>
    <dgm:pt modelId="{87D461EA-F412-4C25-95E6-4ADA35EFE3E8}" type="sibTrans" cxnId="{3FEA79A0-153B-43C5-9D30-F2B37CAAE6AF}">
      <dgm:prSet/>
      <dgm:spPr/>
      <dgm:t>
        <a:bodyPr/>
        <a:lstStyle/>
        <a:p>
          <a:endParaRPr lang="en-US"/>
        </a:p>
      </dgm:t>
    </dgm:pt>
    <dgm:pt modelId="{69EDAAE9-BF29-4BF2-A24B-5F00FE0304D4}">
      <dgm:prSet/>
      <dgm:spPr/>
      <dgm:t>
        <a:bodyPr/>
        <a:lstStyle/>
        <a:p>
          <a:r>
            <a:rPr lang="en-US" dirty="0"/>
            <a:t>Until Now: Machine Learning, Deep Learning, Natural Language Processing, ChatGPT and many more</a:t>
          </a:r>
        </a:p>
      </dgm:t>
    </dgm:pt>
    <dgm:pt modelId="{084FF5C2-4BA2-42A3-98E1-E40EE1BC3A38}" type="parTrans" cxnId="{4F3FDA0F-C710-47D7-9AC9-F502B196B232}">
      <dgm:prSet/>
      <dgm:spPr/>
      <dgm:t>
        <a:bodyPr/>
        <a:lstStyle/>
        <a:p>
          <a:endParaRPr lang="en-US"/>
        </a:p>
      </dgm:t>
    </dgm:pt>
    <dgm:pt modelId="{F1E74465-B911-49D7-BDB5-80E6C6C5875F}" type="sibTrans" cxnId="{4F3FDA0F-C710-47D7-9AC9-F502B196B232}">
      <dgm:prSet/>
      <dgm:spPr/>
      <dgm:t>
        <a:bodyPr/>
        <a:lstStyle/>
        <a:p>
          <a:endParaRPr lang="en-US"/>
        </a:p>
      </dgm:t>
    </dgm:pt>
    <dgm:pt modelId="{74A358D4-EF91-4046-BF02-246231FC6A03}" type="pres">
      <dgm:prSet presAssocID="{F9B0E8E2-98D8-4AAB-96C0-1356561A306D}" presName="root" presStyleCnt="0">
        <dgm:presLayoutVars>
          <dgm:chMax/>
          <dgm:chPref/>
          <dgm:animLvl val="lvl"/>
        </dgm:presLayoutVars>
      </dgm:prSet>
      <dgm:spPr/>
    </dgm:pt>
    <dgm:pt modelId="{7AF56E3B-1F92-4DB3-B3C4-E1CBF50C297F}" type="pres">
      <dgm:prSet presAssocID="{F9B0E8E2-98D8-4AAB-96C0-1356561A306D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CE5002D8-05E0-4B77-9434-6366C470D250}" type="pres">
      <dgm:prSet presAssocID="{F9B0E8E2-98D8-4AAB-96C0-1356561A306D}" presName="nodes" presStyleCnt="0">
        <dgm:presLayoutVars>
          <dgm:chMax/>
          <dgm:chPref/>
          <dgm:animLvl val="lvl"/>
        </dgm:presLayoutVars>
      </dgm:prSet>
      <dgm:spPr/>
    </dgm:pt>
    <dgm:pt modelId="{A90F7BEA-AFFB-4E70-B0FE-E54940D4DC57}" type="pres">
      <dgm:prSet presAssocID="{61C41BF8-69A5-4868-8545-30EC861A205E}" presName="composite" presStyleCnt="0"/>
      <dgm:spPr/>
    </dgm:pt>
    <dgm:pt modelId="{49B75745-25B5-44F1-B1B2-5802E5BBE8A2}" type="pres">
      <dgm:prSet presAssocID="{61C41BF8-69A5-4868-8545-30EC861A205E}" presName="ConnectorPoint" presStyleLbl="lnNode1" presStyleIdx="0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C4C88E6-E184-4B1B-94DA-8751900CC10A}" type="pres">
      <dgm:prSet presAssocID="{61C41BF8-69A5-4868-8545-30EC861A205E}" presName="DropPinPlaceHolder" presStyleCnt="0"/>
      <dgm:spPr/>
    </dgm:pt>
    <dgm:pt modelId="{E007681D-D8E8-4091-919A-7386F062EE00}" type="pres">
      <dgm:prSet presAssocID="{61C41BF8-69A5-4868-8545-30EC861A205E}" presName="DropPin" presStyleLbl="alignNode1" presStyleIdx="0" presStyleCnt="5"/>
      <dgm:spPr/>
    </dgm:pt>
    <dgm:pt modelId="{1EEE64B0-BC9C-43F5-85B3-6A30D22C3F3C}" type="pres">
      <dgm:prSet presAssocID="{61C41BF8-69A5-4868-8545-30EC861A205E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DB23B26-76C1-44FE-BED2-82BFEA0F7F23}" type="pres">
      <dgm:prSet presAssocID="{61C41BF8-69A5-4868-8545-30EC861A205E}" presName="L2TextContainer" presStyleLbl="revTx" presStyleIdx="0" presStyleCnt="10">
        <dgm:presLayoutVars>
          <dgm:bulletEnabled val="1"/>
        </dgm:presLayoutVars>
      </dgm:prSet>
      <dgm:spPr/>
    </dgm:pt>
    <dgm:pt modelId="{FCF56EA3-7F23-41D3-9D61-BE06C3CE7248}" type="pres">
      <dgm:prSet presAssocID="{61C41BF8-69A5-4868-8545-30EC861A205E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5A1F691F-D80D-4E7B-B0DE-7A0B841B41DC}" type="pres">
      <dgm:prSet presAssocID="{61C41BF8-69A5-4868-8545-30EC861A205E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CD943286-491B-4E54-BD46-6F5E936E41CD}" type="pres">
      <dgm:prSet presAssocID="{61C41BF8-69A5-4868-8545-30EC861A205E}" presName="EmptyPlaceHolder" presStyleCnt="0"/>
      <dgm:spPr/>
    </dgm:pt>
    <dgm:pt modelId="{3929627B-FEAC-49A3-9883-D28CD8F4CEE5}" type="pres">
      <dgm:prSet presAssocID="{3847EB58-EC7B-4CEB-A5FB-DFDFD90A6F87}" presName="spaceBetweenRectangles" presStyleCnt="0"/>
      <dgm:spPr/>
    </dgm:pt>
    <dgm:pt modelId="{63B69FB3-5C95-4F64-9003-0E6F01463207}" type="pres">
      <dgm:prSet presAssocID="{B26CA3C8-38C1-4F61-9D0D-B6E90AFE4EB4}" presName="composite" presStyleCnt="0"/>
      <dgm:spPr/>
    </dgm:pt>
    <dgm:pt modelId="{40F934D9-4F0C-4D0D-84C7-37723F76770F}" type="pres">
      <dgm:prSet presAssocID="{B26CA3C8-38C1-4F61-9D0D-B6E90AFE4EB4}" presName="ConnectorPoint" presStyleLbl="lnNode1" presStyleIdx="1" presStyleCnt="5"/>
      <dgm:spPr>
        <a:solidFill>
          <a:schemeClr val="accent2">
            <a:hueOff val="-363841"/>
            <a:satOff val="-20982"/>
            <a:lumOff val="215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A744D6A-1477-41A1-B076-5F2D5FD0CD6C}" type="pres">
      <dgm:prSet presAssocID="{B26CA3C8-38C1-4F61-9D0D-B6E90AFE4EB4}" presName="DropPinPlaceHolder" presStyleCnt="0"/>
      <dgm:spPr/>
    </dgm:pt>
    <dgm:pt modelId="{5A340615-5C1D-4C61-9F69-E201BF1EDAF8}" type="pres">
      <dgm:prSet presAssocID="{B26CA3C8-38C1-4F61-9D0D-B6E90AFE4EB4}" presName="DropPin" presStyleLbl="alignNode1" presStyleIdx="1" presStyleCnt="5"/>
      <dgm:spPr/>
    </dgm:pt>
    <dgm:pt modelId="{69417553-5D74-40D3-B73F-860D4B5F716E}" type="pres">
      <dgm:prSet presAssocID="{B26CA3C8-38C1-4F61-9D0D-B6E90AFE4EB4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8C641E2-AA28-4FAB-8710-B1B7BF84EC0B}" type="pres">
      <dgm:prSet presAssocID="{B26CA3C8-38C1-4F61-9D0D-B6E90AFE4EB4}" presName="L2TextContainer" presStyleLbl="revTx" presStyleIdx="2" presStyleCnt="10">
        <dgm:presLayoutVars>
          <dgm:bulletEnabled val="1"/>
        </dgm:presLayoutVars>
      </dgm:prSet>
      <dgm:spPr/>
    </dgm:pt>
    <dgm:pt modelId="{8DFAC57B-43F3-413C-AAE7-ABC95C0BE64B}" type="pres">
      <dgm:prSet presAssocID="{B26CA3C8-38C1-4F61-9D0D-B6E90AFE4EB4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9D0CE6A6-B63C-4EB7-815A-4416C18F6677}" type="pres">
      <dgm:prSet presAssocID="{B26CA3C8-38C1-4F61-9D0D-B6E90AFE4EB4}" presName="ConnectLine" presStyleLbl="sibTrans1D1" presStyleIdx="1" presStyleCnt="5"/>
      <dgm:spPr>
        <a:noFill/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dash"/>
          <a:miter lim="800000"/>
        </a:ln>
        <a:effectLst/>
      </dgm:spPr>
    </dgm:pt>
    <dgm:pt modelId="{EB8B37A3-9B22-4BB5-AB28-86D27560AA80}" type="pres">
      <dgm:prSet presAssocID="{B26CA3C8-38C1-4F61-9D0D-B6E90AFE4EB4}" presName="EmptyPlaceHolder" presStyleCnt="0"/>
      <dgm:spPr/>
    </dgm:pt>
    <dgm:pt modelId="{0FB78EB2-F701-4460-BE66-B10C8484FF82}" type="pres">
      <dgm:prSet presAssocID="{01FACDE0-A1A5-458A-A720-046E7015CC96}" presName="spaceBetweenRectangles" presStyleCnt="0"/>
      <dgm:spPr/>
    </dgm:pt>
    <dgm:pt modelId="{1E1F8B51-BC40-473B-9358-D92407982CD3}" type="pres">
      <dgm:prSet presAssocID="{08E48C79-D909-4587-A01D-0EB388F78AA3}" presName="composite" presStyleCnt="0"/>
      <dgm:spPr/>
    </dgm:pt>
    <dgm:pt modelId="{2B0F477A-101F-4029-B03A-794DCB84DEA9}" type="pres">
      <dgm:prSet presAssocID="{08E48C79-D909-4587-A01D-0EB388F78AA3}" presName="ConnectorPoint" presStyleLbl="lnNode1" presStyleIdx="2" presStyleCnt="5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69EE273-61D5-420A-9049-CBDED6833373}" type="pres">
      <dgm:prSet presAssocID="{08E48C79-D909-4587-A01D-0EB388F78AA3}" presName="DropPinPlaceHolder" presStyleCnt="0"/>
      <dgm:spPr/>
    </dgm:pt>
    <dgm:pt modelId="{0CE39D71-CF07-417E-BCBF-8F16BB49EBAD}" type="pres">
      <dgm:prSet presAssocID="{08E48C79-D909-4587-A01D-0EB388F78AA3}" presName="DropPin" presStyleLbl="alignNode1" presStyleIdx="2" presStyleCnt="5"/>
      <dgm:spPr/>
    </dgm:pt>
    <dgm:pt modelId="{D33C1FD7-A9CE-4735-96AB-68533710D265}" type="pres">
      <dgm:prSet presAssocID="{08E48C79-D909-4587-A01D-0EB388F78AA3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EB08465-D0F2-453E-80BF-E8FD94DB46E2}" type="pres">
      <dgm:prSet presAssocID="{08E48C79-D909-4587-A01D-0EB388F78AA3}" presName="L2TextContainer" presStyleLbl="revTx" presStyleIdx="4" presStyleCnt="10">
        <dgm:presLayoutVars>
          <dgm:bulletEnabled val="1"/>
        </dgm:presLayoutVars>
      </dgm:prSet>
      <dgm:spPr/>
    </dgm:pt>
    <dgm:pt modelId="{CA65EE5B-10D3-4D18-8B32-95201562C283}" type="pres">
      <dgm:prSet presAssocID="{08E48C79-D909-4587-A01D-0EB388F78AA3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B4742DD-AB20-4AB3-A197-67CAB5AAC931}" type="pres">
      <dgm:prSet presAssocID="{08E48C79-D909-4587-A01D-0EB388F78AA3}" presName="ConnectLine" presStyleLbl="sibTrans1D1" presStyleIdx="2" presStyleCnt="5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EEE23EE8-071C-4857-8FE0-1DB554BCAED1}" type="pres">
      <dgm:prSet presAssocID="{08E48C79-D909-4587-A01D-0EB388F78AA3}" presName="EmptyPlaceHolder" presStyleCnt="0"/>
      <dgm:spPr/>
    </dgm:pt>
    <dgm:pt modelId="{45B305FA-382E-4F08-B03B-EBD7638E9431}" type="pres">
      <dgm:prSet presAssocID="{BD7F7C35-0E2E-4239-AFC2-AC54F14B4F93}" presName="spaceBetweenRectangles" presStyleCnt="0"/>
      <dgm:spPr/>
    </dgm:pt>
    <dgm:pt modelId="{0DDE22F5-2EA0-4590-A1ED-8C009E40C080}" type="pres">
      <dgm:prSet presAssocID="{DC3A87C1-7712-4743-B713-CE4D5E150E9B}" presName="composite" presStyleCnt="0"/>
      <dgm:spPr/>
    </dgm:pt>
    <dgm:pt modelId="{CE4B8130-BD0E-4F25-8AF9-B89BC93AED65}" type="pres">
      <dgm:prSet presAssocID="{DC3A87C1-7712-4743-B713-CE4D5E150E9B}" presName="ConnectorPoint" presStyleLbl="lnNode1" presStyleIdx="3" presStyleCnt="5"/>
      <dgm:spPr>
        <a:solidFill>
          <a:schemeClr val="accent2">
            <a:hueOff val="-1091522"/>
            <a:satOff val="-62946"/>
            <a:lumOff val="647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9539A6-CF48-446C-BC1A-61B63D941D91}" type="pres">
      <dgm:prSet presAssocID="{DC3A87C1-7712-4743-B713-CE4D5E150E9B}" presName="DropPinPlaceHolder" presStyleCnt="0"/>
      <dgm:spPr/>
    </dgm:pt>
    <dgm:pt modelId="{E6DBEFC5-4DFE-49BE-B758-6281D1148A58}" type="pres">
      <dgm:prSet presAssocID="{DC3A87C1-7712-4743-B713-CE4D5E150E9B}" presName="DropPin" presStyleLbl="alignNode1" presStyleIdx="3" presStyleCnt="5"/>
      <dgm:spPr/>
    </dgm:pt>
    <dgm:pt modelId="{97C2F919-3E76-4D4E-8A6B-E552A88257BB}" type="pres">
      <dgm:prSet presAssocID="{DC3A87C1-7712-4743-B713-CE4D5E150E9B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C3DF89B-243D-4D2B-A061-F1EE28F94D73}" type="pres">
      <dgm:prSet presAssocID="{DC3A87C1-7712-4743-B713-CE4D5E150E9B}" presName="L2TextContainer" presStyleLbl="revTx" presStyleIdx="6" presStyleCnt="10">
        <dgm:presLayoutVars>
          <dgm:bulletEnabled val="1"/>
        </dgm:presLayoutVars>
      </dgm:prSet>
      <dgm:spPr/>
    </dgm:pt>
    <dgm:pt modelId="{916B29DF-649E-4D6B-A68C-C02AF981A78F}" type="pres">
      <dgm:prSet presAssocID="{DC3A87C1-7712-4743-B713-CE4D5E150E9B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C5F679EE-CD02-436F-BA85-EF6B7FAA6CFE}" type="pres">
      <dgm:prSet presAssocID="{DC3A87C1-7712-4743-B713-CE4D5E150E9B}" presName="ConnectLine" presStyleLbl="sibTrans1D1" presStyleIdx="3" presStyleCnt="5"/>
      <dgm:spPr>
        <a:noFill/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dash"/>
          <a:miter lim="800000"/>
        </a:ln>
        <a:effectLst/>
      </dgm:spPr>
    </dgm:pt>
    <dgm:pt modelId="{4EC71DC4-562B-4673-AC40-1D0F05FE4659}" type="pres">
      <dgm:prSet presAssocID="{DC3A87C1-7712-4743-B713-CE4D5E150E9B}" presName="EmptyPlaceHolder" presStyleCnt="0"/>
      <dgm:spPr/>
    </dgm:pt>
    <dgm:pt modelId="{C5C6670C-E342-40B4-9461-C678A39BC9BF}" type="pres">
      <dgm:prSet presAssocID="{C0A6E440-78DC-4BAD-85D2-323FEEF236EB}" presName="spaceBetweenRectangles" presStyleCnt="0"/>
      <dgm:spPr/>
    </dgm:pt>
    <dgm:pt modelId="{82A5D3C3-86B9-46B9-99F6-FF42C48863F1}" type="pres">
      <dgm:prSet presAssocID="{EDA99959-7AC5-480E-A3F4-C63BC79DC5B6}" presName="composite" presStyleCnt="0"/>
      <dgm:spPr/>
    </dgm:pt>
    <dgm:pt modelId="{FD3DC5FF-E39D-4BF7-BB2D-555F7D25E27E}" type="pres">
      <dgm:prSet presAssocID="{EDA99959-7AC5-480E-A3F4-C63BC79DC5B6}" presName="ConnectorPoint" presStyleLbl="lnNode1" presStyleIdx="4" presStyleCnt="5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2F59F14-4054-4168-819D-920A1AF95C4C}" type="pres">
      <dgm:prSet presAssocID="{EDA99959-7AC5-480E-A3F4-C63BC79DC5B6}" presName="DropPinPlaceHolder" presStyleCnt="0"/>
      <dgm:spPr/>
    </dgm:pt>
    <dgm:pt modelId="{BE68EAF8-DD94-4FA0-8E70-5EED93D1A994}" type="pres">
      <dgm:prSet presAssocID="{EDA99959-7AC5-480E-A3F4-C63BC79DC5B6}" presName="DropPin" presStyleLbl="alignNode1" presStyleIdx="4" presStyleCnt="5"/>
      <dgm:spPr/>
    </dgm:pt>
    <dgm:pt modelId="{8927EB7D-A08E-497D-95A0-3C0ACF6A6D7E}" type="pres">
      <dgm:prSet presAssocID="{EDA99959-7AC5-480E-A3F4-C63BC79DC5B6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EF15103-4474-4F15-9F10-778F0C3D2E1F}" type="pres">
      <dgm:prSet presAssocID="{EDA99959-7AC5-480E-A3F4-C63BC79DC5B6}" presName="L2TextContainer" presStyleLbl="revTx" presStyleIdx="8" presStyleCnt="10">
        <dgm:presLayoutVars>
          <dgm:bulletEnabled val="1"/>
        </dgm:presLayoutVars>
      </dgm:prSet>
      <dgm:spPr/>
    </dgm:pt>
    <dgm:pt modelId="{8561D788-B195-4CA1-B841-AE4511BA43C8}" type="pres">
      <dgm:prSet presAssocID="{EDA99959-7AC5-480E-A3F4-C63BC79DC5B6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0A235284-03C4-403D-9A9A-AD366D241C41}" type="pres">
      <dgm:prSet presAssocID="{EDA99959-7AC5-480E-A3F4-C63BC79DC5B6}" presName="ConnectLine" presStyleLbl="sibTrans1D1" presStyleIdx="4" presStyleCnt="5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164EC882-96BB-4B17-9F5C-6B9F288F65C8}" type="pres">
      <dgm:prSet presAssocID="{EDA99959-7AC5-480E-A3F4-C63BC79DC5B6}" presName="EmptyPlaceHolder" presStyleCnt="0"/>
      <dgm:spPr/>
    </dgm:pt>
  </dgm:ptLst>
  <dgm:cxnLst>
    <dgm:cxn modelId="{4F3FDA0F-C710-47D7-9AC9-F502B196B232}" srcId="{EDA99959-7AC5-480E-A3F4-C63BC79DC5B6}" destId="{69EDAAE9-BF29-4BF2-A24B-5F00FE0304D4}" srcOrd="0" destOrd="0" parTransId="{084FF5C2-4BA2-42A3-98E1-E40EE1BC3A38}" sibTransId="{F1E74465-B911-49D7-BDB5-80E6C6C5875F}"/>
    <dgm:cxn modelId="{545DEE1A-9118-417E-9852-8778122216B9}" srcId="{08E48C79-D909-4587-A01D-0EB388F78AA3}" destId="{E1EBA48C-BEB0-4994-973A-461D0451B913}" srcOrd="0" destOrd="0" parTransId="{A62F5807-EA11-46E0-8180-8DDF27FD47B1}" sibTransId="{8FCF99B2-4B0F-46A9-8758-E585252FA64A}"/>
    <dgm:cxn modelId="{2F71931E-554A-42C3-8EAF-7A7EBD2773A4}" type="presOf" srcId="{EDA99959-7AC5-480E-A3F4-C63BC79DC5B6}" destId="{8561D788-B195-4CA1-B841-AE4511BA43C8}" srcOrd="0" destOrd="0" presId="urn:microsoft.com/office/officeart/2017/3/layout/DropPinTimeline"/>
    <dgm:cxn modelId="{BF589320-9C24-45F4-8E92-E6F0E925BDAA}" srcId="{F9B0E8E2-98D8-4AAB-96C0-1356561A306D}" destId="{61C41BF8-69A5-4868-8545-30EC861A205E}" srcOrd="0" destOrd="0" parTransId="{28C013ED-9E6E-4212-8E79-F880C26112A8}" sibTransId="{3847EB58-EC7B-4CEB-A5FB-DFDFD90A6F87}"/>
    <dgm:cxn modelId="{4760CB2D-0D55-4B5C-8873-DB980D3D85E6}" type="presOf" srcId="{E1EBA48C-BEB0-4994-973A-461D0451B913}" destId="{BEB08465-D0F2-453E-80BF-E8FD94DB46E2}" srcOrd="0" destOrd="0" presId="urn:microsoft.com/office/officeart/2017/3/layout/DropPinTimeline"/>
    <dgm:cxn modelId="{BDE5472E-7E8B-4436-AAC0-1A0E6844A98B}" type="presOf" srcId="{04F5DA86-C337-4326-82CB-80A85F4EAA5A}" destId="{68C641E2-AA28-4FAB-8710-B1B7BF84EC0B}" srcOrd="0" destOrd="0" presId="urn:microsoft.com/office/officeart/2017/3/layout/DropPinTimeline"/>
    <dgm:cxn modelId="{D76E5D3A-2C3D-46D0-992C-C4EF54DEF58F}" srcId="{61C41BF8-69A5-4868-8545-30EC861A205E}" destId="{9D7E8C17-41A6-4957-A666-A4E10DF7A1FA}" srcOrd="0" destOrd="0" parTransId="{B9DCB5D5-682E-4142-A928-4E807CEEEF42}" sibTransId="{E980E72E-50DE-4D76-8F08-898159DEF7BA}"/>
    <dgm:cxn modelId="{454EB95F-140C-4231-9150-3C027B077C22}" type="presOf" srcId="{DC3A87C1-7712-4743-B713-CE4D5E150E9B}" destId="{916B29DF-649E-4D6B-A68C-C02AF981A78F}" srcOrd="0" destOrd="0" presId="urn:microsoft.com/office/officeart/2017/3/layout/DropPinTimeline"/>
    <dgm:cxn modelId="{BF288E72-5961-4C5C-9DD3-7313B49560B3}" type="presOf" srcId="{F9B0E8E2-98D8-4AAB-96C0-1356561A306D}" destId="{74A358D4-EF91-4046-BF02-246231FC6A03}" srcOrd="0" destOrd="0" presId="urn:microsoft.com/office/officeart/2017/3/layout/DropPinTimeline"/>
    <dgm:cxn modelId="{ACFDD67F-D873-4DCB-8440-1ABC56550F62}" srcId="{F9B0E8E2-98D8-4AAB-96C0-1356561A306D}" destId="{DC3A87C1-7712-4743-B713-CE4D5E150E9B}" srcOrd="3" destOrd="0" parTransId="{695495D4-514C-44B9-B055-1A8F4B0689A0}" sibTransId="{C0A6E440-78DC-4BAD-85D2-323FEEF236EB}"/>
    <dgm:cxn modelId="{89794781-DD4C-4E14-AB1C-5A55A84FE0CB}" srcId="{F9B0E8E2-98D8-4AAB-96C0-1356561A306D}" destId="{B26CA3C8-38C1-4F61-9D0D-B6E90AFE4EB4}" srcOrd="1" destOrd="0" parTransId="{3DDEA8FA-C6E5-4B4C-A04C-DAD0587E4BAA}" sibTransId="{01FACDE0-A1A5-458A-A720-046E7015CC96}"/>
    <dgm:cxn modelId="{09FD2389-5F2D-4092-84E2-D805E0FD164B}" type="presOf" srcId="{9D7E8C17-41A6-4957-A666-A4E10DF7A1FA}" destId="{EDB23B26-76C1-44FE-BED2-82BFEA0F7F23}" srcOrd="0" destOrd="0" presId="urn:microsoft.com/office/officeart/2017/3/layout/DropPinTimeline"/>
    <dgm:cxn modelId="{3E37C689-FCF9-42EC-9F0D-392F64040E07}" type="presOf" srcId="{69EDAAE9-BF29-4BF2-A24B-5F00FE0304D4}" destId="{3EF15103-4474-4F15-9F10-778F0C3D2E1F}" srcOrd="0" destOrd="0" presId="urn:microsoft.com/office/officeart/2017/3/layout/DropPinTimeline"/>
    <dgm:cxn modelId="{A1D84B95-C158-4D71-8741-A65E75ABB358}" type="presOf" srcId="{08E48C79-D909-4587-A01D-0EB388F78AA3}" destId="{CA65EE5B-10D3-4D18-8B32-95201562C283}" srcOrd="0" destOrd="0" presId="urn:microsoft.com/office/officeart/2017/3/layout/DropPinTimeline"/>
    <dgm:cxn modelId="{3FEA79A0-153B-43C5-9D30-F2B37CAAE6AF}" srcId="{F9B0E8E2-98D8-4AAB-96C0-1356561A306D}" destId="{EDA99959-7AC5-480E-A3F4-C63BC79DC5B6}" srcOrd="4" destOrd="0" parTransId="{0A2A82E2-5853-472F-81FF-05E872B64E4B}" sibTransId="{87D461EA-F412-4C25-95E6-4ADA35EFE3E8}"/>
    <dgm:cxn modelId="{C87216B8-BE3F-48C7-93F4-996D1E688C20}" srcId="{F9B0E8E2-98D8-4AAB-96C0-1356561A306D}" destId="{08E48C79-D909-4587-A01D-0EB388F78AA3}" srcOrd="2" destOrd="0" parTransId="{3E24206B-FF4F-41B2-BCE4-9C841B7E8E6B}" sibTransId="{BD7F7C35-0E2E-4239-AFC2-AC54F14B4F93}"/>
    <dgm:cxn modelId="{1E9810CE-3F46-4EA3-9BBB-C9C9BC4FBC33}" srcId="{B26CA3C8-38C1-4F61-9D0D-B6E90AFE4EB4}" destId="{04F5DA86-C337-4326-82CB-80A85F4EAA5A}" srcOrd="0" destOrd="0" parTransId="{85EB93B3-5277-45FB-82F3-DA947696B59D}" sibTransId="{9B2936B6-B6ED-403B-A6DD-82B2511068AE}"/>
    <dgm:cxn modelId="{90A694E8-A91A-4563-AA4C-4F8A15D6BB4A}" type="presOf" srcId="{549E3FAA-95C6-425A-AE2D-621A9F922BEF}" destId="{7C3DF89B-243D-4D2B-A061-F1EE28F94D73}" srcOrd="0" destOrd="0" presId="urn:microsoft.com/office/officeart/2017/3/layout/DropPinTimeline"/>
    <dgm:cxn modelId="{F3054EEE-82A6-4E13-891F-D312610DE909}" type="presOf" srcId="{B26CA3C8-38C1-4F61-9D0D-B6E90AFE4EB4}" destId="{8DFAC57B-43F3-413C-AAE7-ABC95C0BE64B}" srcOrd="0" destOrd="0" presId="urn:microsoft.com/office/officeart/2017/3/layout/DropPinTimeline"/>
    <dgm:cxn modelId="{BC497CEE-CD9B-4409-87FD-E9D650414ED8}" srcId="{DC3A87C1-7712-4743-B713-CE4D5E150E9B}" destId="{549E3FAA-95C6-425A-AE2D-621A9F922BEF}" srcOrd="0" destOrd="0" parTransId="{E9591DE7-4EEF-4B8A-A976-D1F4BB241EEB}" sibTransId="{126876D3-7D1B-4C15-990D-8E668975949C}"/>
    <dgm:cxn modelId="{C932DFF1-2894-434A-B830-7BB851166DA5}" type="presOf" srcId="{61C41BF8-69A5-4868-8545-30EC861A205E}" destId="{FCF56EA3-7F23-41D3-9D61-BE06C3CE7248}" srcOrd="0" destOrd="0" presId="urn:microsoft.com/office/officeart/2017/3/layout/DropPinTimeline"/>
    <dgm:cxn modelId="{89431808-3CD7-48E1-83DA-42B18C3851C3}" type="presParOf" srcId="{74A358D4-EF91-4046-BF02-246231FC6A03}" destId="{7AF56E3B-1F92-4DB3-B3C4-E1CBF50C297F}" srcOrd="0" destOrd="0" presId="urn:microsoft.com/office/officeart/2017/3/layout/DropPinTimeline"/>
    <dgm:cxn modelId="{8F7DA79F-9A83-43AF-8C2B-C72CC62FED19}" type="presParOf" srcId="{74A358D4-EF91-4046-BF02-246231FC6A03}" destId="{CE5002D8-05E0-4B77-9434-6366C470D250}" srcOrd="1" destOrd="0" presId="urn:microsoft.com/office/officeart/2017/3/layout/DropPinTimeline"/>
    <dgm:cxn modelId="{0D8EE2AF-1302-4659-934E-790E499F0CE3}" type="presParOf" srcId="{CE5002D8-05E0-4B77-9434-6366C470D250}" destId="{A90F7BEA-AFFB-4E70-B0FE-E54940D4DC57}" srcOrd="0" destOrd="0" presId="urn:microsoft.com/office/officeart/2017/3/layout/DropPinTimeline"/>
    <dgm:cxn modelId="{E32AEDA1-2B2B-4E8A-867F-30BFAC182E1E}" type="presParOf" srcId="{A90F7BEA-AFFB-4E70-B0FE-E54940D4DC57}" destId="{49B75745-25B5-44F1-B1B2-5802E5BBE8A2}" srcOrd="0" destOrd="0" presId="urn:microsoft.com/office/officeart/2017/3/layout/DropPinTimeline"/>
    <dgm:cxn modelId="{A163D744-5E7A-45E0-80C9-61BDCF1391A3}" type="presParOf" srcId="{A90F7BEA-AFFB-4E70-B0FE-E54940D4DC57}" destId="{4C4C88E6-E184-4B1B-94DA-8751900CC10A}" srcOrd="1" destOrd="0" presId="urn:microsoft.com/office/officeart/2017/3/layout/DropPinTimeline"/>
    <dgm:cxn modelId="{BB509271-73E8-49CB-A428-5E1911BD7897}" type="presParOf" srcId="{4C4C88E6-E184-4B1B-94DA-8751900CC10A}" destId="{E007681D-D8E8-4091-919A-7386F062EE00}" srcOrd="0" destOrd="0" presId="urn:microsoft.com/office/officeart/2017/3/layout/DropPinTimeline"/>
    <dgm:cxn modelId="{989AF6A1-AC1F-46F0-9470-076670EA781E}" type="presParOf" srcId="{4C4C88E6-E184-4B1B-94DA-8751900CC10A}" destId="{1EEE64B0-BC9C-43F5-85B3-6A30D22C3F3C}" srcOrd="1" destOrd="0" presId="urn:microsoft.com/office/officeart/2017/3/layout/DropPinTimeline"/>
    <dgm:cxn modelId="{4A4ACD75-578D-45A0-9181-D1E850B49821}" type="presParOf" srcId="{A90F7BEA-AFFB-4E70-B0FE-E54940D4DC57}" destId="{EDB23B26-76C1-44FE-BED2-82BFEA0F7F23}" srcOrd="2" destOrd="0" presId="urn:microsoft.com/office/officeart/2017/3/layout/DropPinTimeline"/>
    <dgm:cxn modelId="{747FCEB4-7E52-4924-B0F3-E08E533C9583}" type="presParOf" srcId="{A90F7BEA-AFFB-4E70-B0FE-E54940D4DC57}" destId="{FCF56EA3-7F23-41D3-9D61-BE06C3CE7248}" srcOrd="3" destOrd="0" presId="urn:microsoft.com/office/officeart/2017/3/layout/DropPinTimeline"/>
    <dgm:cxn modelId="{3128D791-6B72-4CEF-A5B9-626E7D0B11C0}" type="presParOf" srcId="{A90F7BEA-AFFB-4E70-B0FE-E54940D4DC57}" destId="{5A1F691F-D80D-4E7B-B0DE-7A0B841B41DC}" srcOrd="4" destOrd="0" presId="urn:microsoft.com/office/officeart/2017/3/layout/DropPinTimeline"/>
    <dgm:cxn modelId="{3D045750-F465-40DF-87EC-45704895AE9F}" type="presParOf" srcId="{A90F7BEA-AFFB-4E70-B0FE-E54940D4DC57}" destId="{CD943286-491B-4E54-BD46-6F5E936E41CD}" srcOrd="5" destOrd="0" presId="urn:microsoft.com/office/officeart/2017/3/layout/DropPinTimeline"/>
    <dgm:cxn modelId="{05275E6B-DE96-4B50-A328-5E82235378A3}" type="presParOf" srcId="{CE5002D8-05E0-4B77-9434-6366C470D250}" destId="{3929627B-FEAC-49A3-9883-D28CD8F4CEE5}" srcOrd="1" destOrd="0" presId="urn:microsoft.com/office/officeart/2017/3/layout/DropPinTimeline"/>
    <dgm:cxn modelId="{3C50FAD1-F896-4D83-AFC8-4F0EAFCA9064}" type="presParOf" srcId="{CE5002D8-05E0-4B77-9434-6366C470D250}" destId="{63B69FB3-5C95-4F64-9003-0E6F01463207}" srcOrd="2" destOrd="0" presId="urn:microsoft.com/office/officeart/2017/3/layout/DropPinTimeline"/>
    <dgm:cxn modelId="{0F91AEA5-27B9-41CD-AC1D-81DD93F035BD}" type="presParOf" srcId="{63B69FB3-5C95-4F64-9003-0E6F01463207}" destId="{40F934D9-4F0C-4D0D-84C7-37723F76770F}" srcOrd="0" destOrd="0" presId="urn:microsoft.com/office/officeart/2017/3/layout/DropPinTimeline"/>
    <dgm:cxn modelId="{C36E53B9-5D7E-4B28-BC87-53ADCE373813}" type="presParOf" srcId="{63B69FB3-5C95-4F64-9003-0E6F01463207}" destId="{5A744D6A-1477-41A1-B076-5F2D5FD0CD6C}" srcOrd="1" destOrd="0" presId="urn:microsoft.com/office/officeart/2017/3/layout/DropPinTimeline"/>
    <dgm:cxn modelId="{B050B717-46A6-4D92-9056-DB6FCB228137}" type="presParOf" srcId="{5A744D6A-1477-41A1-B076-5F2D5FD0CD6C}" destId="{5A340615-5C1D-4C61-9F69-E201BF1EDAF8}" srcOrd="0" destOrd="0" presId="urn:microsoft.com/office/officeart/2017/3/layout/DropPinTimeline"/>
    <dgm:cxn modelId="{418D1E2E-68C9-42F6-89D0-EEFEA0006323}" type="presParOf" srcId="{5A744D6A-1477-41A1-B076-5F2D5FD0CD6C}" destId="{69417553-5D74-40D3-B73F-860D4B5F716E}" srcOrd="1" destOrd="0" presId="urn:microsoft.com/office/officeart/2017/3/layout/DropPinTimeline"/>
    <dgm:cxn modelId="{7D37915E-8B64-40CE-AFC8-FEC2281018AA}" type="presParOf" srcId="{63B69FB3-5C95-4F64-9003-0E6F01463207}" destId="{68C641E2-AA28-4FAB-8710-B1B7BF84EC0B}" srcOrd="2" destOrd="0" presId="urn:microsoft.com/office/officeart/2017/3/layout/DropPinTimeline"/>
    <dgm:cxn modelId="{711D02CC-6B2C-42E0-9000-266F4A9895EB}" type="presParOf" srcId="{63B69FB3-5C95-4F64-9003-0E6F01463207}" destId="{8DFAC57B-43F3-413C-AAE7-ABC95C0BE64B}" srcOrd="3" destOrd="0" presId="urn:microsoft.com/office/officeart/2017/3/layout/DropPinTimeline"/>
    <dgm:cxn modelId="{B3B877AE-2D3C-40BC-8B74-7A26BC179395}" type="presParOf" srcId="{63B69FB3-5C95-4F64-9003-0E6F01463207}" destId="{9D0CE6A6-B63C-4EB7-815A-4416C18F6677}" srcOrd="4" destOrd="0" presId="urn:microsoft.com/office/officeart/2017/3/layout/DropPinTimeline"/>
    <dgm:cxn modelId="{E8B7EEDF-A957-45CC-9F30-F396AE424759}" type="presParOf" srcId="{63B69FB3-5C95-4F64-9003-0E6F01463207}" destId="{EB8B37A3-9B22-4BB5-AB28-86D27560AA80}" srcOrd="5" destOrd="0" presId="urn:microsoft.com/office/officeart/2017/3/layout/DropPinTimeline"/>
    <dgm:cxn modelId="{C3DF4752-3A6D-497C-A769-9CDD9164116A}" type="presParOf" srcId="{CE5002D8-05E0-4B77-9434-6366C470D250}" destId="{0FB78EB2-F701-4460-BE66-B10C8484FF82}" srcOrd="3" destOrd="0" presId="urn:microsoft.com/office/officeart/2017/3/layout/DropPinTimeline"/>
    <dgm:cxn modelId="{D143ECC3-380A-4A9F-9AB2-046930AB9966}" type="presParOf" srcId="{CE5002D8-05E0-4B77-9434-6366C470D250}" destId="{1E1F8B51-BC40-473B-9358-D92407982CD3}" srcOrd="4" destOrd="0" presId="urn:microsoft.com/office/officeart/2017/3/layout/DropPinTimeline"/>
    <dgm:cxn modelId="{B4697AB4-EEB8-4966-B71C-D5FE0A78099A}" type="presParOf" srcId="{1E1F8B51-BC40-473B-9358-D92407982CD3}" destId="{2B0F477A-101F-4029-B03A-794DCB84DEA9}" srcOrd="0" destOrd="0" presId="urn:microsoft.com/office/officeart/2017/3/layout/DropPinTimeline"/>
    <dgm:cxn modelId="{7BB697FF-AC9E-4076-9B7E-F78E33B01630}" type="presParOf" srcId="{1E1F8B51-BC40-473B-9358-D92407982CD3}" destId="{269EE273-61D5-420A-9049-CBDED6833373}" srcOrd="1" destOrd="0" presId="urn:microsoft.com/office/officeart/2017/3/layout/DropPinTimeline"/>
    <dgm:cxn modelId="{CF7A51E0-64E3-4316-BAD1-6CAFD6230D48}" type="presParOf" srcId="{269EE273-61D5-420A-9049-CBDED6833373}" destId="{0CE39D71-CF07-417E-BCBF-8F16BB49EBAD}" srcOrd="0" destOrd="0" presId="urn:microsoft.com/office/officeart/2017/3/layout/DropPinTimeline"/>
    <dgm:cxn modelId="{3C114D0A-DE65-44FB-BDB7-46CA160030A5}" type="presParOf" srcId="{269EE273-61D5-420A-9049-CBDED6833373}" destId="{D33C1FD7-A9CE-4735-96AB-68533710D265}" srcOrd="1" destOrd="0" presId="urn:microsoft.com/office/officeart/2017/3/layout/DropPinTimeline"/>
    <dgm:cxn modelId="{D9D7A2F9-1F28-4BDC-966D-6134F7F0E5FF}" type="presParOf" srcId="{1E1F8B51-BC40-473B-9358-D92407982CD3}" destId="{BEB08465-D0F2-453E-80BF-E8FD94DB46E2}" srcOrd="2" destOrd="0" presId="urn:microsoft.com/office/officeart/2017/3/layout/DropPinTimeline"/>
    <dgm:cxn modelId="{3B99D602-1941-4D2E-9CA2-5CB1EBAA8C7E}" type="presParOf" srcId="{1E1F8B51-BC40-473B-9358-D92407982CD3}" destId="{CA65EE5B-10D3-4D18-8B32-95201562C283}" srcOrd="3" destOrd="0" presId="urn:microsoft.com/office/officeart/2017/3/layout/DropPinTimeline"/>
    <dgm:cxn modelId="{A14D36ED-5F4F-4953-91A9-A4F9A47995F8}" type="presParOf" srcId="{1E1F8B51-BC40-473B-9358-D92407982CD3}" destId="{4B4742DD-AB20-4AB3-A197-67CAB5AAC931}" srcOrd="4" destOrd="0" presId="urn:microsoft.com/office/officeart/2017/3/layout/DropPinTimeline"/>
    <dgm:cxn modelId="{6CFBC44F-6C8B-4C54-BA68-7B8F441DB4E4}" type="presParOf" srcId="{1E1F8B51-BC40-473B-9358-D92407982CD3}" destId="{EEE23EE8-071C-4857-8FE0-1DB554BCAED1}" srcOrd="5" destOrd="0" presId="urn:microsoft.com/office/officeart/2017/3/layout/DropPinTimeline"/>
    <dgm:cxn modelId="{B6C61F33-2D0D-45AE-97EC-F8C4DD2C4C5D}" type="presParOf" srcId="{CE5002D8-05E0-4B77-9434-6366C470D250}" destId="{45B305FA-382E-4F08-B03B-EBD7638E9431}" srcOrd="5" destOrd="0" presId="urn:microsoft.com/office/officeart/2017/3/layout/DropPinTimeline"/>
    <dgm:cxn modelId="{B696F4E4-C51D-43DB-BAC8-81AF19528A6C}" type="presParOf" srcId="{CE5002D8-05E0-4B77-9434-6366C470D250}" destId="{0DDE22F5-2EA0-4590-A1ED-8C009E40C080}" srcOrd="6" destOrd="0" presId="urn:microsoft.com/office/officeart/2017/3/layout/DropPinTimeline"/>
    <dgm:cxn modelId="{036631B2-4E10-46C2-B7AA-894AA55E7002}" type="presParOf" srcId="{0DDE22F5-2EA0-4590-A1ED-8C009E40C080}" destId="{CE4B8130-BD0E-4F25-8AF9-B89BC93AED65}" srcOrd="0" destOrd="0" presId="urn:microsoft.com/office/officeart/2017/3/layout/DropPinTimeline"/>
    <dgm:cxn modelId="{C18F13B1-D52B-44E5-A5D3-92C93BC086E7}" type="presParOf" srcId="{0DDE22F5-2EA0-4590-A1ED-8C009E40C080}" destId="{D49539A6-CF48-446C-BC1A-61B63D941D91}" srcOrd="1" destOrd="0" presId="urn:microsoft.com/office/officeart/2017/3/layout/DropPinTimeline"/>
    <dgm:cxn modelId="{F6EBC715-384E-48FD-B81C-B28ABCC100AC}" type="presParOf" srcId="{D49539A6-CF48-446C-BC1A-61B63D941D91}" destId="{E6DBEFC5-4DFE-49BE-B758-6281D1148A58}" srcOrd="0" destOrd="0" presId="urn:microsoft.com/office/officeart/2017/3/layout/DropPinTimeline"/>
    <dgm:cxn modelId="{A13E219A-5F37-4D4B-89D8-70CDAABA4214}" type="presParOf" srcId="{D49539A6-CF48-446C-BC1A-61B63D941D91}" destId="{97C2F919-3E76-4D4E-8A6B-E552A88257BB}" srcOrd="1" destOrd="0" presId="urn:microsoft.com/office/officeart/2017/3/layout/DropPinTimeline"/>
    <dgm:cxn modelId="{CC91032B-B5CE-46CC-AF9C-07FA1B6729E9}" type="presParOf" srcId="{0DDE22F5-2EA0-4590-A1ED-8C009E40C080}" destId="{7C3DF89B-243D-4D2B-A061-F1EE28F94D73}" srcOrd="2" destOrd="0" presId="urn:microsoft.com/office/officeart/2017/3/layout/DropPinTimeline"/>
    <dgm:cxn modelId="{D68D79E3-63C0-43E6-9A65-8A8B624D9A46}" type="presParOf" srcId="{0DDE22F5-2EA0-4590-A1ED-8C009E40C080}" destId="{916B29DF-649E-4D6B-A68C-C02AF981A78F}" srcOrd="3" destOrd="0" presId="urn:microsoft.com/office/officeart/2017/3/layout/DropPinTimeline"/>
    <dgm:cxn modelId="{8A0143D6-4809-4075-8BB7-02CD1D523E85}" type="presParOf" srcId="{0DDE22F5-2EA0-4590-A1ED-8C009E40C080}" destId="{C5F679EE-CD02-436F-BA85-EF6B7FAA6CFE}" srcOrd="4" destOrd="0" presId="urn:microsoft.com/office/officeart/2017/3/layout/DropPinTimeline"/>
    <dgm:cxn modelId="{A8DB2933-D61D-4AB7-8C95-8EF01C91B1D1}" type="presParOf" srcId="{0DDE22F5-2EA0-4590-A1ED-8C009E40C080}" destId="{4EC71DC4-562B-4673-AC40-1D0F05FE4659}" srcOrd="5" destOrd="0" presId="urn:microsoft.com/office/officeart/2017/3/layout/DropPinTimeline"/>
    <dgm:cxn modelId="{0DE0DF06-00B5-450E-8B0B-4813630E0CA3}" type="presParOf" srcId="{CE5002D8-05E0-4B77-9434-6366C470D250}" destId="{C5C6670C-E342-40B4-9461-C678A39BC9BF}" srcOrd="7" destOrd="0" presId="urn:microsoft.com/office/officeart/2017/3/layout/DropPinTimeline"/>
    <dgm:cxn modelId="{B4A8B91A-186C-4E40-B0C0-C3162251F387}" type="presParOf" srcId="{CE5002D8-05E0-4B77-9434-6366C470D250}" destId="{82A5D3C3-86B9-46B9-99F6-FF42C48863F1}" srcOrd="8" destOrd="0" presId="urn:microsoft.com/office/officeart/2017/3/layout/DropPinTimeline"/>
    <dgm:cxn modelId="{D6F34396-27F3-433D-885F-68D5E8953362}" type="presParOf" srcId="{82A5D3C3-86B9-46B9-99F6-FF42C48863F1}" destId="{FD3DC5FF-E39D-4BF7-BB2D-555F7D25E27E}" srcOrd="0" destOrd="0" presId="urn:microsoft.com/office/officeart/2017/3/layout/DropPinTimeline"/>
    <dgm:cxn modelId="{2F1D7B00-50E7-4D08-B87F-2A607A62ED5B}" type="presParOf" srcId="{82A5D3C3-86B9-46B9-99F6-FF42C48863F1}" destId="{E2F59F14-4054-4168-819D-920A1AF95C4C}" srcOrd="1" destOrd="0" presId="urn:microsoft.com/office/officeart/2017/3/layout/DropPinTimeline"/>
    <dgm:cxn modelId="{A098376F-58B2-4358-B71F-B366F24008DA}" type="presParOf" srcId="{E2F59F14-4054-4168-819D-920A1AF95C4C}" destId="{BE68EAF8-DD94-4FA0-8E70-5EED93D1A994}" srcOrd="0" destOrd="0" presId="urn:microsoft.com/office/officeart/2017/3/layout/DropPinTimeline"/>
    <dgm:cxn modelId="{AA231045-932F-45D0-8B39-5A174559B64A}" type="presParOf" srcId="{E2F59F14-4054-4168-819D-920A1AF95C4C}" destId="{8927EB7D-A08E-497D-95A0-3C0ACF6A6D7E}" srcOrd="1" destOrd="0" presId="urn:microsoft.com/office/officeart/2017/3/layout/DropPinTimeline"/>
    <dgm:cxn modelId="{32A47B68-BBA2-4D49-84BF-F4470C208543}" type="presParOf" srcId="{82A5D3C3-86B9-46B9-99F6-FF42C48863F1}" destId="{3EF15103-4474-4F15-9F10-778F0C3D2E1F}" srcOrd="2" destOrd="0" presId="urn:microsoft.com/office/officeart/2017/3/layout/DropPinTimeline"/>
    <dgm:cxn modelId="{41586353-FC99-41F7-9CB7-5799548063DF}" type="presParOf" srcId="{82A5D3C3-86B9-46B9-99F6-FF42C48863F1}" destId="{8561D788-B195-4CA1-B841-AE4511BA43C8}" srcOrd="3" destOrd="0" presId="urn:microsoft.com/office/officeart/2017/3/layout/DropPinTimeline"/>
    <dgm:cxn modelId="{2D814214-FAAA-43F0-96D7-422502BCE23E}" type="presParOf" srcId="{82A5D3C3-86B9-46B9-99F6-FF42C48863F1}" destId="{0A235284-03C4-403D-9A9A-AD366D241C41}" srcOrd="4" destOrd="0" presId="urn:microsoft.com/office/officeart/2017/3/layout/DropPinTimeline"/>
    <dgm:cxn modelId="{845E7CB8-99F7-49AF-9471-7FE1220E77F6}" type="presParOf" srcId="{82A5D3C3-86B9-46B9-99F6-FF42C48863F1}" destId="{164EC882-96BB-4B17-9F5C-6B9F288F65C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56E3B-1F92-4DB3-B3C4-E1CBF50C297F}">
      <dsp:nvSpPr>
        <dsp:cNvPr id="0" name=""/>
        <dsp:cNvSpPr/>
      </dsp:nvSpPr>
      <dsp:spPr>
        <a:xfrm>
          <a:off x="0" y="2123523"/>
          <a:ext cx="98107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7681D-D8E8-4091-919A-7386F062EE00}">
      <dsp:nvSpPr>
        <dsp:cNvPr id="0" name=""/>
        <dsp:cNvSpPr/>
      </dsp:nvSpPr>
      <dsp:spPr>
        <a:xfrm rot="8100000">
          <a:off x="66749" y="489389"/>
          <a:ext cx="312323" cy="31232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E64B0-BC9C-43F5-85B3-6A30D22C3F3C}">
      <dsp:nvSpPr>
        <dsp:cNvPr id="0" name=""/>
        <dsp:cNvSpPr/>
      </dsp:nvSpPr>
      <dsp:spPr>
        <a:xfrm>
          <a:off x="101445" y="524085"/>
          <a:ext cx="242931" cy="242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23B26-76C1-44FE-BED2-82BFEA0F7F23}">
      <dsp:nvSpPr>
        <dsp:cNvPr id="0" name=""/>
        <dsp:cNvSpPr/>
      </dsp:nvSpPr>
      <dsp:spPr>
        <a:xfrm>
          <a:off x="443757" y="866397"/>
          <a:ext cx="2720513" cy="125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1950 Alan Turing published a paper titled “Computing Machinery and Intelligence”  that asked, “Can machines think?”</a:t>
          </a:r>
        </a:p>
      </dsp:txBody>
      <dsp:txXfrm>
        <a:off x="443757" y="866397"/>
        <a:ext cx="2720513" cy="1257125"/>
      </dsp:txXfrm>
    </dsp:sp>
    <dsp:sp modelId="{FCF56EA3-7F23-41D3-9D61-BE06C3CE7248}">
      <dsp:nvSpPr>
        <dsp:cNvPr id="0" name=""/>
        <dsp:cNvSpPr/>
      </dsp:nvSpPr>
      <dsp:spPr>
        <a:xfrm>
          <a:off x="443757" y="424704"/>
          <a:ext cx="2720513" cy="44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1950</a:t>
          </a:r>
        </a:p>
      </dsp:txBody>
      <dsp:txXfrm>
        <a:off x="443757" y="424704"/>
        <a:ext cx="2720513" cy="441692"/>
      </dsp:txXfrm>
    </dsp:sp>
    <dsp:sp modelId="{5A1F691F-D80D-4E7B-B0DE-7A0B841B41DC}">
      <dsp:nvSpPr>
        <dsp:cNvPr id="0" name=""/>
        <dsp:cNvSpPr/>
      </dsp:nvSpPr>
      <dsp:spPr>
        <a:xfrm>
          <a:off x="222911" y="866397"/>
          <a:ext cx="0" cy="125712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75745-25B5-44F1-B1B2-5802E5BBE8A2}">
      <dsp:nvSpPr>
        <dsp:cNvPr id="0" name=""/>
        <dsp:cNvSpPr/>
      </dsp:nvSpPr>
      <dsp:spPr>
        <a:xfrm>
          <a:off x="182267" y="2083770"/>
          <a:ext cx="79504" cy="795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40615-5C1D-4C61-9F69-E201BF1EDAF8}">
      <dsp:nvSpPr>
        <dsp:cNvPr id="0" name=""/>
        <dsp:cNvSpPr/>
      </dsp:nvSpPr>
      <dsp:spPr>
        <a:xfrm rot="18900000">
          <a:off x="1698972" y="3445333"/>
          <a:ext cx="312323" cy="312323"/>
        </a:xfrm>
        <a:prstGeom prst="teardrop">
          <a:avLst>
            <a:gd name="adj" fmla="val 115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17553-5D74-40D3-B73F-860D4B5F716E}">
      <dsp:nvSpPr>
        <dsp:cNvPr id="0" name=""/>
        <dsp:cNvSpPr/>
      </dsp:nvSpPr>
      <dsp:spPr>
        <a:xfrm>
          <a:off x="1733669" y="3480029"/>
          <a:ext cx="242931" cy="242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641E2-AA28-4FAB-8710-B1B7BF84EC0B}">
      <dsp:nvSpPr>
        <dsp:cNvPr id="0" name=""/>
        <dsp:cNvSpPr/>
      </dsp:nvSpPr>
      <dsp:spPr>
        <a:xfrm>
          <a:off x="2075980" y="2123523"/>
          <a:ext cx="2720513" cy="125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1956 Darthmouth Conference the term ‘AI’ was proposed</a:t>
          </a:r>
        </a:p>
      </dsp:txBody>
      <dsp:txXfrm>
        <a:off x="2075980" y="2123523"/>
        <a:ext cx="2720513" cy="1257125"/>
      </dsp:txXfrm>
    </dsp:sp>
    <dsp:sp modelId="{8DFAC57B-43F3-413C-AAE7-ABC95C0BE64B}">
      <dsp:nvSpPr>
        <dsp:cNvPr id="0" name=""/>
        <dsp:cNvSpPr/>
      </dsp:nvSpPr>
      <dsp:spPr>
        <a:xfrm>
          <a:off x="2075980" y="3380648"/>
          <a:ext cx="2720513" cy="44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1956</a:t>
          </a:r>
        </a:p>
      </dsp:txBody>
      <dsp:txXfrm>
        <a:off x="2075980" y="3380648"/>
        <a:ext cx="2720513" cy="441692"/>
      </dsp:txXfrm>
    </dsp:sp>
    <dsp:sp modelId="{9D0CE6A6-B63C-4EB7-815A-4416C18F6677}">
      <dsp:nvSpPr>
        <dsp:cNvPr id="0" name=""/>
        <dsp:cNvSpPr/>
      </dsp:nvSpPr>
      <dsp:spPr>
        <a:xfrm>
          <a:off x="1855134" y="2123523"/>
          <a:ext cx="0" cy="1257125"/>
        </a:xfrm>
        <a:prstGeom prst="line">
          <a:avLst/>
        </a:prstGeom>
        <a:noFill/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934D9-4F0C-4D0D-84C7-37723F76770F}">
      <dsp:nvSpPr>
        <dsp:cNvPr id="0" name=""/>
        <dsp:cNvSpPr/>
      </dsp:nvSpPr>
      <dsp:spPr>
        <a:xfrm>
          <a:off x="1814491" y="2083770"/>
          <a:ext cx="79504" cy="79504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39D71-CF07-417E-BCBF-8F16BB49EBAD}">
      <dsp:nvSpPr>
        <dsp:cNvPr id="0" name=""/>
        <dsp:cNvSpPr/>
      </dsp:nvSpPr>
      <dsp:spPr>
        <a:xfrm rot="8100000">
          <a:off x="3331195" y="489389"/>
          <a:ext cx="312323" cy="312323"/>
        </a:xfrm>
        <a:prstGeom prst="teardrop">
          <a:avLst>
            <a:gd name="adj" fmla="val 115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1FD7-A9CE-4735-96AB-68533710D265}">
      <dsp:nvSpPr>
        <dsp:cNvPr id="0" name=""/>
        <dsp:cNvSpPr/>
      </dsp:nvSpPr>
      <dsp:spPr>
        <a:xfrm>
          <a:off x="3365892" y="524085"/>
          <a:ext cx="242931" cy="242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08465-D0F2-453E-80BF-E8FD94DB46E2}">
      <dsp:nvSpPr>
        <dsp:cNvPr id="0" name=""/>
        <dsp:cNvSpPr/>
      </dsp:nvSpPr>
      <dsp:spPr>
        <a:xfrm>
          <a:off x="3708204" y="866397"/>
          <a:ext cx="2720513" cy="125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1960s and the 1970s, AI research was focused on the development of Knowledge based system and expert systems</a:t>
          </a:r>
        </a:p>
      </dsp:txBody>
      <dsp:txXfrm>
        <a:off x="3708204" y="866397"/>
        <a:ext cx="2720513" cy="1257125"/>
      </dsp:txXfrm>
    </dsp:sp>
    <dsp:sp modelId="{CA65EE5B-10D3-4D18-8B32-95201562C283}">
      <dsp:nvSpPr>
        <dsp:cNvPr id="0" name=""/>
        <dsp:cNvSpPr/>
      </dsp:nvSpPr>
      <dsp:spPr>
        <a:xfrm>
          <a:off x="3708204" y="424704"/>
          <a:ext cx="2720513" cy="44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1960s and the 1970s</a:t>
          </a:r>
        </a:p>
      </dsp:txBody>
      <dsp:txXfrm>
        <a:off x="3708204" y="424704"/>
        <a:ext cx="2720513" cy="441692"/>
      </dsp:txXfrm>
    </dsp:sp>
    <dsp:sp modelId="{4B4742DD-AB20-4AB3-A197-67CAB5AAC931}">
      <dsp:nvSpPr>
        <dsp:cNvPr id="0" name=""/>
        <dsp:cNvSpPr/>
      </dsp:nvSpPr>
      <dsp:spPr>
        <a:xfrm>
          <a:off x="3487357" y="866397"/>
          <a:ext cx="0" cy="1257125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F477A-101F-4029-B03A-794DCB84DEA9}">
      <dsp:nvSpPr>
        <dsp:cNvPr id="0" name=""/>
        <dsp:cNvSpPr/>
      </dsp:nvSpPr>
      <dsp:spPr>
        <a:xfrm>
          <a:off x="3446714" y="2083770"/>
          <a:ext cx="79504" cy="7950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BEFC5-4DFE-49BE-B758-6281D1148A58}">
      <dsp:nvSpPr>
        <dsp:cNvPr id="0" name=""/>
        <dsp:cNvSpPr/>
      </dsp:nvSpPr>
      <dsp:spPr>
        <a:xfrm rot="18900000">
          <a:off x="4963418" y="3445333"/>
          <a:ext cx="312323" cy="312323"/>
        </a:xfrm>
        <a:prstGeom prst="teardrop">
          <a:avLst>
            <a:gd name="adj" fmla="val 115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2F919-3E76-4D4E-8A6B-E552A88257BB}">
      <dsp:nvSpPr>
        <dsp:cNvPr id="0" name=""/>
        <dsp:cNvSpPr/>
      </dsp:nvSpPr>
      <dsp:spPr>
        <a:xfrm>
          <a:off x="4998115" y="3480029"/>
          <a:ext cx="242931" cy="242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DF89B-243D-4D2B-A061-F1EE28F94D73}">
      <dsp:nvSpPr>
        <dsp:cNvPr id="0" name=""/>
        <dsp:cNvSpPr/>
      </dsp:nvSpPr>
      <dsp:spPr>
        <a:xfrm>
          <a:off x="5340427" y="2123523"/>
          <a:ext cx="2720513" cy="125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late 1980s and 1990s , the impact of the back propagation algorithm </a:t>
          </a:r>
        </a:p>
      </dsp:txBody>
      <dsp:txXfrm>
        <a:off x="5340427" y="2123523"/>
        <a:ext cx="2720513" cy="1257125"/>
      </dsp:txXfrm>
    </dsp:sp>
    <dsp:sp modelId="{916B29DF-649E-4D6B-A68C-C02AF981A78F}">
      <dsp:nvSpPr>
        <dsp:cNvPr id="0" name=""/>
        <dsp:cNvSpPr/>
      </dsp:nvSpPr>
      <dsp:spPr>
        <a:xfrm>
          <a:off x="5340427" y="3380648"/>
          <a:ext cx="2720513" cy="44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Late 1980s and 1990s</a:t>
          </a:r>
        </a:p>
      </dsp:txBody>
      <dsp:txXfrm>
        <a:off x="5340427" y="3380648"/>
        <a:ext cx="2720513" cy="441692"/>
      </dsp:txXfrm>
    </dsp:sp>
    <dsp:sp modelId="{C5F679EE-CD02-436F-BA85-EF6B7FAA6CFE}">
      <dsp:nvSpPr>
        <dsp:cNvPr id="0" name=""/>
        <dsp:cNvSpPr/>
      </dsp:nvSpPr>
      <dsp:spPr>
        <a:xfrm>
          <a:off x="5119580" y="2123523"/>
          <a:ext cx="0" cy="1257125"/>
        </a:xfrm>
        <a:prstGeom prst="line">
          <a:avLst/>
        </a:prstGeom>
        <a:noFill/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B8130-BD0E-4F25-8AF9-B89BC93AED65}">
      <dsp:nvSpPr>
        <dsp:cNvPr id="0" name=""/>
        <dsp:cNvSpPr/>
      </dsp:nvSpPr>
      <dsp:spPr>
        <a:xfrm>
          <a:off x="5078937" y="2083770"/>
          <a:ext cx="79504" cy="79504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8EAF8-DD94-4FA0-8E70-5EED93D1A994}">
      <dsp:nvSpPr>
        <dsp:cNvPr id="0" name=""/>
        <dsp:cNvSpPr/>
      </dsp:nvSpPr>
      <dsp:spPr>
        <a:xfrm rot="8100000">
          <a:off x="6595642" y="489389"/>
          <a:ext cx="312323" cy="312323"/>
        </a:xfrm>
        <a:prstGeom prst="teardrop">
          <a:avLst>
            <a:gd name="adj" fmla="val 115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7EB7D-A08E-497D-95A0-3C0ACF6A6D7E}">
      <dsp:nvSpPr>
        <dsp:cNvPr id="0" name=""/>
        <dsp:cNvSpPr/>
      </dsp:nvSpPr>
      <dsp:spPr>
        <a:xfrm>
          <a:off x="6630338" y="524085"/>
          <a:ext cx="242931" cy="2429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15103-4474-4F15-9F10-778F0C3D2E1F}">
      <dsp:nvSpPr>
        <dsp:cNvPr id="0" name=""/>
        <dsp:cNvSpPr/>
      </dsp:nvSpPr>
      <dsp:spPr>
        <a:xfrm>
          <a:off x="6972650" y="866397"/>
          <a:ext cx="2720513" cy="1257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Until Now: Machine Learning, Deep Learning, Natural Language Processing, ChatGPT and many more</a:t>
          </a:r>
        </a:p>
      </dsp:txBody>
      <dsp:txXfrm>
        <a:off x="6972650" y="866397"/>
        <a:ext cx="2720513" cy="1257125"/>
      </dsp:txXfrm>
    </dsp:sp>
    <dsp:sp modelId="{8561D788-B195-4CA1-B841-AE4511BA43C8}">
      <dsp:nvSpPr>
        <dsp:cNvPr id="0" name=""/>
        <dsp:cNvSpPr/>
      </dsp:nvSpPr>
      <dsp:spPr>
        <a:xfrm>
          <a:off x="6972650" y="424704"/>
          <a:ext cx="2720513" cy="44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2024</a:t>
          </a:r>
        </a:p>
      </dsp:txBody>
      <dsp:txXfrm>
        <a:off x="6972650" y="424704"/>
        <a:ext cx="2720513" cy="441692"/>
      </dsp:txXfrm>
    </dsp:sp>
    <dsp:sp modelId="{0A235284-03C4-403D-9A9A-AD366D241C41}">
      <dsp:nvSpPr>
        <dsp:cNvPr id="0" name=""/>
        <dsp:cNvSpPr/>
      </dsp:nvSpPr>
      <dsp:spPr>
        <a:xfrm>
          <a:off x="6751803" y="866397"/>
          <a:ext cx="0" cy="1257125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DC5FF-E39D-4BF7-BB2D-555F7D25E27E}">
      <dsp:nvSpPr>
        <dsp:cNvPr id="0" name=""/>
        <dsp:cNvSpPr/>
      </dsp:nvSpPr>
      <dsp:spPr>
        <a:xfrm>
          <a:off x="6711160" y="2083770"/>
          <a:ext cx="79504" cy="7950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8B3B-1FAE-C69F-3154-3852A4590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2BB1F-F2BA-8B48-6E04-33B87EA5C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DA0F7-402A-A1F0-542F-427FA9D2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5BA2-808F-590E-0575-DD0DC22A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E866B-4D39-3F60-B2E5-F65E3A44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9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BE4F-F580-8580-359B-29D3FC99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0DDF0-B3A0-D108-61D9-68BC2121C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6C4A-DFB5-A7DA-17C4-09068FFB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79FD9-56B4-BE21-96EA-DDA965CC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F8836-A67A-2B28-3C52-D591A957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F1B39-2DC6-F028-9FB5-0B5244DB2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C7A08-0B7F-F5BA-6BF3-6A869F927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50BAC-7439-621A-47C7-CD3A13C4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A9452-9A81-08C2-2E48-34DC6616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6C1F8-11F1-C699-FDDC-D6CC5E93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1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A275-2F67-8364-39EC-A01354AB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8E22-3293-58FB-53BC-AC951253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EDFD-766A-73F7-FF00-453F2DEA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5DB54-FA6F-5CB4-1CA1-FF344328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E8DD1-FECD-1F4B-9015-37E0D71A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315F-E749-1A34-BB67-CCEB4B45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02689-A36D-48C2-E345-604130EC2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1CC81-6830-A06A-1BE8-DBE9E609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A1E57-D750-6DA6-ED37-0F717BD2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A43C5-5D16-4D43-819F-E8F5813B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5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9B00-31C3-8502-38E3-3424391F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ADE1-84C9-A72A-7D44-C5E4490F2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71F0-76BB-7473-7F69-666351109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3D4FD-5BB6-6EC5-F31F-F751CF0F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3566C-3E47-FD64-0FA7-0B0C0D79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48F75-3570-B5B7-8681-0B93A3E6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1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D2EC-F46C-B9CF-BD18-AC005677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108A4-B6F7-CAA5-9A70-FF95DE3C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CE4F7-91FC-B29F-FD7C-577438C0B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20B46-4E4F-62ED-E4D1-81B32D5C1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7230-C46A-82F0-AAEB-02C6C091B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C5B9E-D8DB-DDC3-1A3E-6223BE03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16DBA-76EE-AAFD-B391-3D0B0CCA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7E4D4-10B5-DE11-AF6C-4B25EE3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9DE6-A512-5239-CBCE-F27E6A5C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CCE9C-3810-116C-7DAA-F8D6FA2B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62FC-DD9A-0F9D-57B2-5D4C79B3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DD3D2-A840-4E22-0EF7-8665F561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7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80542-25BD-9193-7B17-BF386989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FEE8D-B91C-B9A9-C726-2D8B019C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9DF1-638A-98D4-1304-8294B7A5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6A2C-9C96-FF11-EE88-6E0DCDFC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1274-3970-D007-56B5-5752B739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B9D18-7B77-0AC5-5738-E977C83A9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CE87D-CF33-36C5-021E-703D31B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0ABEB-B8DB-6BE0-77A3-C2FE9094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F2A6-281F-287F-251A-E5667523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9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08CE-46AA-1873-961C-54FC4A3A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BF6EB-0361-A8BF-9F86-4DF317F3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FB9AB-67C1-179C-D431-71D17AC6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BD7B9-231D-F50E-9D02-2054A234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807FE-9200-4B43-57C9-5A5E89C5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3BB66-CC61-BAD4-0696-762C7633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9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3394E-4A3C-23A7-E6D1-9DEAB13DC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4508-53CD-DA4C-8F77-8846858C3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C52F2-4682-F683-7B14-841E21DEB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5174C7-0FB3-4046-9A75-FC1E2168442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DD8F-4DA6-023B-FAE9-EF4355297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9DA4-9FE3-1141-4A9C-466673D96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E597A-A376-4121-B5E1-3E2E77CC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5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google/technology/ai/google-bard-updates-io-2023/" TargetMode="External"/><Relationship Id="rId5" Type="http://schemas.openxmlformats.org/officeDocument/2006/relationships/hyperlink" Target="https://crfm.stanford.edu/2023/03/13/alpaca.html" TargetMode="Externa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technology/ai/google-bard-updates-io-2023/" TargetMode="External"/><Relationship Id="rId2" Type="http://schemas.openxmlformats.org/officeDocument/2006/relationships/hyperlink" Target="https://crfm.stanford.edu/2023/03/13/alpac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mplilearn.com/future-of-artificial-intelligence-article#:~:text=leap%20of%20faith.-,Future%20of%20Artificial%20Intelligence,healthcare%2C%20banking%2C%20and%20transportation" TargetMode="External"/><Relationship Id="rId4" Type="http://schemas.openxmlformats.org/officeDocument/2006/relationships/hyperlink" Target="https://www.forbes.com/sites/bernardmarr/2023/06/02/the-15-biggest-risks-of-artificial-intelligence/?sh=62915ca2706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E086-EC47-D4C3-D67D-345E88FB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Design and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82ED-AF1C-0405-E20A-632480AA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Design Foundations: Logic gates and circuits process binary data, essential for all computing systems.</a:t>
            </a:r>
          </a:p>
          <a:p>
            <a:r>
              <a:rPr lang="en-US" dirty="0"/>
              <a:t>AI Needs Digital Hardware: AI models rely on efficient digital circuits to handle massive data and computations.</a:t>
            </a:r>
          </a:p>
          <a:p>
            <a:r>
              <a:rPr lang="en-US" dirty="0"/>
              <a:t>Digital design enables AI in applications like smart devices, autonomous cars, and healthcare tech.</a:t>
            </a:r>
          </a:p>
        </p:txBody>
      </p:sp>
    </p:spTree>
    <p:extLst>
      <p:ext uri="{BB962C8B-B14F-4D97-AF65-F5344CB8AC3E}">
        <p14:creationId xmlns:p14="http://schemas.microsoft.com/office/powerpoint/2010/main" val="216258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678F-BE2D-F055-6A43-8654B47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MNIST Handwritten Datasets</a:t>
            </a:r>
          </a:p>
        </p:txBody>
      </p:sp>
      <p:pic>
        <p:nvPicPr>
          <p:cNvPr id="24578" name="Picture 2" descr="Datasets For Deep Learning | Open Datasets For Deep Learning">
            <a:extLst>
              <a:ext uri="{FF2B5EF4-FFF2-40B4-BE49-F238E27FC236}">
                <a16:creationId xmlns:a16="http://schemas.microsoft.com/office/drawing/2014/main" id="{B08952B0-394D-98CE-B22D-500A56D99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502" y="2346750"/>
            <a:ext cx="6422475" cy="39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E5C91-0E29-7B06-AD11-49E0E9F00E5F}"/>
              </a:ext>
            </a:extLst>
          </p:cNvPr>
          <p:cNvSpPr txBox="1"/>
          <p:nvPr/>
        </p:nvSpPr>
        <p:spPr>
          <a:xfrm>
            <a:off x="7578356" y="6488668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https://keras.io/api/datasets/mnist/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ED4B0-93DD-586F-8F82-316E541A9E4B}"/>
              </a:ext>
            </a:extLst>
          </p:cNvPr>
          <p:cNvSpPr txBox="1"/>
          <p:nvPr/>
        </p:nvSpPr>
        <p:spPr>
          <a:xfrm>
            <a:off x="7676708" y="3358737"/>
            <a:ext cx="35353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is a dataset of 60,000 28x28 grayscale images of the 10 digits, along with a test set of 10,000 images.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1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FD8B-D9D9-3FF3-4352-68EC0C6A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/>
              <a:t>MIT-BIH Arrhythmia Database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771B2-A586-0C31-F827-002D7B5F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9" y="2469158"/>
            <a:ext cx="10083702" cy="1758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6FF7A-5241-ECC6-9ECC-B53B836B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1" y="3774558"/>
            <a:ext cx="10388874" cy="1717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E30F5-0B5F-5426-B46F-8627D6FE8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8" y="4967506"/>
            <a:ext cx="9878957" cy="1717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67E8E-0FC6-3B85-F839-09367E84E30D}"/>
              </a:ext>
            </a:extLst>
          </p:cNvPr>
          <p:cNvSpPr txBox="1"/>
          <p:nvPr/>
        </p:nvSpPr>
        <p:spPr>
          <a:xfrm>
            <a:off x="5401250" y="6580997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https://archive.physionet.</a:t>
            </a:r>
            <a:r>
              <a:rPr lang="en-US" sz="1050" dirty="0"/>
              <a:t>org</a:t>
            </a:r>
            <a:r>
              <a:rPr lang="en-US" sz="1200" dirty="0"/>
              <a:t>/cgi-bin/atm/ATM</a:t>
            </a:r>
          </a:p>
        </p:txBody>
      </p:sp>
    </p:spTree>
    <p:extLst>
      <p:ext uri="{BB962C8B-B14F-4D97-AF65-F5344CB8AC3E}">
        <p14:creationId xmlns:p14="http://schemas.microsoft.com/office/powerpoint/2010/main" val="223247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BF48-4871-4DA0-9F48-B76AF6E7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/>
              <a:t>Power System Dataset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251CB-87FE-1E74-5434-AE835F76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34" y="2365635"/>
            <a:ext cx="10124932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96A35-5B2C-E19C-D5E1-688D9C567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34" y="4291668"/>
            <a:ext cx="10124932" cy="1608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7EF55-467C-4214-2981-A0A76F669C7F}"/>
              </a:ext>
            </a:extLst>
          </p:cNvPr>
          <p:cNvSpPr txBox="1"/>
          <p:nvPr/>
        </p:nvSpPr>
        <p:spPr>
          <a:xfrm>
            <a:off x="4485175" y="3800614"/>
            <a:ext cx="284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Tabular Datasets with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499E2-C290-CFCA-8075-C7F8ABF7FCBD}"/>
              </a:ext>
            </a:extLst>
          </p:cNvPr>
          <p:cNvSpPr txBox="1"/>
          <p:nvPr/>
        </p:nvSpPr>
        <p:spPr>
          <a:xfrm>
            <a:off x="5838825" y="663158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https://sites.google.com/a/uah.edu/tommy-morris-uah/ics-data-sets</a:t>
            </a:r>
          </a:p>
        </p:txBody>
      </p:sp>
    </p:spTree>
    <p:extLst>
      <p:ext uri="{BB962C8B-B14F-4D97-AF65-F5344CB8AC3E}">
        <p14:creationId xmlns:p14="http://schemas.microsoft.com/office/powerpoint/2010/main" val="387364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D943-AF6C-EACE-F605-477FE5ED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01C0-FC80-795A-E993-0961388BB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Set of step-by-step rules that an ML model rely on</a:t>
            </a:r>
          </a:p>
          <a:p>
            <a:r>
              <a:rPr lang="en-US" sz="2000" dirty="0"/>
              <a:t>Design ML model that learn from dataset and make prediction/decisions</a:t>
            </a:r>
          </a:p>
          <a:p>
            <a:r>
              <a:rPr lang="en-US" sz="2000" dirty="0"/>
              <a:t>Learning Style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Semi-Supervised Learning</a:t>
            </a:r>
          </a:p>
          <a:p>
            <a:endParaRPr lang="en-US" sz="2000" dirty="0"/>
          </a:p>
        </p:txBody>
      </p:sp>
      <p:pic>
        <p:nvPicPr>
          <p:cNvPr id="22530" name="Picture 2" descr="Python AI: How to Build a Neural Network &amp; Make Predictions – Real Python">
            <a:extLst>
              <a:ext uri="{FF2B5EF4-FFF2-40B4-BE49-F238E27FC236}">
                <a16:creationId xmlns:a16="http://schemas.microsoft.com/office/drawing/2014/main" id="{9EA67DC6-39CC-5F02-386D-1FD89D12B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0" t="7252" r="6540" b="12893"/>
          <a:stretch/>
        </p:blipFill>
        <p:spPr bwMode="auto">
          <a:xfrm>
            <a:off x="5905781" y="2087844"/>
            <a:ext cx="5718828" cy="32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86F3-14F6-D68D-CA49-14A7C1C1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Ordinary Example</a:t>
            </a:r>
          </a:p>
        </p:txBody>
      </p:sp>
      <p:pic>
        <p:nvPicPr>
          <p:cNvPr id="4" name="Picture 4" descr="Dog Clipart Vector Art, Icons, and Graphics for Free Download">
            <a:extLst>
              <a:ext uri="{FF2B5EF4-FFF2-40B4-BE49-F238E27FC236}">
                <a16:creationId xmlns:a16="http://schemas.microsoft.com/office/drawing/2014/main" id="{B2E1FFE9-9C43-FF4B-BB6B-D580FABC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25126"/>
            <a:ext cx="2071960" cy="221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265C1F-2103-E344-61AF-79F82ED051DD}"/>
              </a:ext>
            </a:extLst>
          </p:cNvPr>
          <p:cNvSpPr/>
          <p:nvPr/>
        </p:nvSpPr>
        <p:spPr>
          <a:xfrm>
            <a:off x="4642542" y="3012215"/>
            <a:ext cx="2371455" cy="1641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4712">
              <a:spcAft>
                <a:spcPts val="600"/>
              </a:spcAft>
            </a:pPr>
            <a:r>
              <a:rPr lang="en-US" sz="5904" dirty="0">
                <a:solidFill>
                  <a:schemeClr val="accent2"/>
                </a:solidFill>
              </a:rPr>
              <a:t>AI </a:t>
            </a:r>
            <a:r>
              <a:rPr lang="en-US" sz="5904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Model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60ACA4-22EC-F73F-DA8F-8CF140A1D6F9}"/>
              </a:ext>
            </a:extLst>
          </p:cNvPr>
          <p:cNvCxnSpPr>
            <a:stCxn id="4" idx="3"/>
          </p:cNvCxnSpPr>
          <p:nvPr/>
        </p:nvCxnSpPr>
        <p:spPr>
          <a:xfrm flipV="1">
            <a:off x="2910160" y="3833180"/>
            <a:ext cx="1732382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A561BF-3F8B-51EF-BABC-22ACF7170B3F}"/>
              </a:ext>
            </a:extLst>
          </p:cNvPr>
          <p:cNvSpPr txBox="1"/>
          <p:nvPr/>
        </p:nvSpPr>
        <p:spPr>
          <a:xfrm>
            <a:off x="8746379" y="3559927"/>
            <a:ext cx="2607421" cy="43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US" sz="22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Dog!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590537-CB96-D302-2862-B656C93CCAD4}"/>
              </a:ext>
            </a:extLst>
          </p:cNvPr>
          <p:cNvCxnSpPr/>
          <p:nvPr/>
        </p:nvCxnSpPr>
        <p:spPr>
          <a:xfrm flipV="1">
            <a:off x="7013997" y="3833179"/>
            <a:ext cx="1732382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257B68-A7C5-72CF-ABF8-FEBD3E9BD054}"/>
              </a:ext>
            </a:extLst>
          </p:cNvPr>
          <p:cNvSpPr txBox="1"/>
          <p:nvPr/>
        </p:nvSpPr>
        <p:spPr>
          <a:xfrm>
            <a:off x="1064175" y="5342518"/>
            <a:ext cx="2093843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US" sz="22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Input/Command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E3736-8B1D-BDAA-26E7-50910C1FB084}"/>
              </a:ext>
            </a:extLst>
          </p:cNvPr>
          <p:cNvSpPr txBox="1"/>
          <p:nvPr/>
        </p:nvSpPr>
        <p:spPr>
          <a:xfrm>
            <a:off x="4726041" y="5342518"/>
            <a:ext cx="2616678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US" sz="22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Process/Think/ Learn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3C1D7-B9E7-C3F8-750C-F6BD7B61F942}"/>
              </a:ext>
            </a:extLst>
          </p:cNvPr>
          <p:cNvSpPr txBox="1"/>
          <p:nvPr/>
        </p:nvSpPr>
        <p:spPr>
          <a:xfrm>
            <a:off x="8409878" y="5342517"/>
            <a:ext cx="2217082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US" sz="22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Output/Response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2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FBFA-2584-1F89-504B-87AE6A90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Application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958A-D6B7-D444-0159-E5C1865E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Market Analysis</a:t>
            </a:r>
          </a:p>
          <a:p>
            <a:r>
              <a:rPr lang="en-US" sz="2000" dirty="0"/>
              <a:t>Finance</a:t>
            </a:r>
          </a:p>
          <a:p>
            <a:r>
              <a:rPr lang="en-US" sz="2000" dirty="0"/>
              <a:t>Manufacturing</a:t>
            </a:r>
          </a:p>
          <a:p>
            <a:r>
              <a:rPr lang="en-US" sz="2000" dirty="0"/>
              <a:t>Medical</a:t>
            </a:r>
          </a:p>
          <a:p>
            <a:r>
              <a:rPr lang="en-US" sz="2000" dirty="0"/>
              <a:t>Bioinformatics</a:t>
            </a:r>
          </a:p>
          <a:p>
            <a:r>
              <a:rPr lang="en-US" sz="2000" dirty="0"/>
              <a:t>Telecommunication</a:t>
            </a:r>
          </a:p>
          <a:p>
            <a:r>
              <a:rPr lang="en-US" sz="2000" dirty="0"/>
              <a:t>Search Engines</a:t>
            </a:r>
          </a:p>
          <a:p>
            <a:r>
              <a:rPr lang="en-US" sz="2000" dirty="0"/>
              <a:t>Natural Language Processing/Understanding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A9C6CD97-7BD1-B546-A328-0A22696A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6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4E5B-84DD-4FEF-B7E2-54791938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463301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 Basket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1AB11-A3B2-6A25-84D0-E01452935973}"/>
              </a:ext>
            </a:extLst>
          </p:cNvPr>
          <p:cNvSpPr txBox="1"/>
          <p:nvPr/>
        </p:nvSpPr>
        <p:spPr>
          <a:xfrm>
            <a:off x="165484" y="6612026"/>
            <a:ext cx="6463301" cy="49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dirty="0"/>
              <a:t>https://www.databricks.com/blog/2018/09/18/simplify-market-basket-analysis-using-fp-growth-on-databricks.html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945D7CD-9286-28AF-35D8-A08AB916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8328" y="3704715"/>
            <a:ext cx="2071183" cy="20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7AF7A3-88DD-D31B-496C-32F69817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929" y="3175059"/>
            <a:ext cx="4406235" cy="31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implify Market Basket Analysis using FP-growth on Databricks | Databricks  Blog">
            <a:extLst>
              <a:ext uri="{FF2B5EF4-FFF2-40B4-BE49-F238E27FC236}">
                <a16:creationId xmlns:a16="http://schemas.microsoft.com/office/drawing/2014/main" id="{78AC010C-39F9-48BE-B963-092B78193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664" y="1708333"/>
            <a:ext cx="6164811" cy="17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3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BBFF-B6F2-0027-A4BD-4FA3C510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1" y="443865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 Models for Specific Application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24C2BB6-4BEA-333E-1AC1-74612F61D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90" y="2209282"/>
            <a:ext cx="5091760" cy="3320031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Spam Detection: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Naïve Bayes, Support Vector Machines(SVM)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Anomaly Detection: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K-Nearest Neighbor(KNN), Isolation Forest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Finance: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Logistic Regression, Random Forrest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Fraud Detection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Random Forest, Gradient Boosting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Analysis: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Naïve Bayes, SVM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K-NN</a:t>
            </a:r>
          </a:p>
        </p:txBody>
      </p:sp>
      <p:pic>
        <p:nvPicPr>
          <p:cNvPr id="21506" name="Picture 2" descr="Spam Detection with Logistic Regression | by Natasha Sharma | Towards Data  Science">
            <a:extLst>
              <a:ext uri="{FF2B5EF4-FFF2-40B4-BE49-F238E27FC236}">
                <a16:creationId xmlns:a16="http://schemas.microsoft.com/office/drawing/2014/main" id="{2B08DBC9-3890-72F4-C3B4-AF613329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41" y="1703696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Prototyping a Recommender System Step by Step Part 1: KNN Item-Based  Collaborative Filtering | by Kevin Liao | Towards Data Science">
            <a:extLst>
              <a:ext uri="{FF2B5EF4-FFF2-40B4-BE49-F238E27FC236}">
                <a16:creationId xmlns:a16="http://schemas.microsoft.com/office/drawing/2014/main" id="{EEB40879-08A2-F3D2-4129-9DAD3A23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53" y="3184507"/>
            <a:ext cx="4485000" cy="25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632DF-7A1D-1C5A-5D3E-7DF6357084D6}"/>
              </a:ext>
            </a:extLst>
          </p:cNvPr>
          <p:cNvSpPr txBox="1"/>
          <p:nvPr/>
        </p:nvSpPr>
        <p:spPr>
          <a:xfrm>
            <a:off x="3295650" y="6639373"/>
            <a:ext cx="89249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https://towardsdatascience.com/prototyping-a-recommender-system-step-by-step-part-1-knn-item-based-collaborative-filtering-637969614ea</a:t>
            </a:r>
          </a:p>
        </p:txBody>
      </p:sp>
    </p:spTree>
    <p:extLst>
      <p:ext uri="{BB962C8B-B14F-4D97-AF65-F5344CB8AC3E}">
        <p14:creationId xmlns:p14="http://schemas.microsoft.com/office/powerpoint/2010/main" val="303142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9C9A-83FF-8627-BE39-CF015863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06" y="246132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Natural Language Processing(NLP)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227E-A23F-61A9-E07F-FC6687DC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/>
              <a:t>To process information contained in natural language</a:t>
            </a:r>
          </a:p>
          <a:p>
            <a:r>
              <a:rPr lang="en-US" sz="2000"/>
              <a:t>We use AI/ML models to classify texts-based information</a:t>
            </a:r>
          </a:p>
          <a:p>
            <a:r>
              <a:rPr lang="en-US" sz="2000"/>
              <a:t>Two components: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/>
              <a:t>Natural Language Understanding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/>
              <a:t>Natural Language Generation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14338" name="Picture 2" descr="NLP: Bag of words and TF-IDF explained! | by Koushik kumar | Medium">
            <a:extLst>
              <a:ext uri="{FF2B5EF4-FFF2-40B4-BE49-F238E27FC236}">
                <a16:creationId xmlns:a16="http://schemas.microsoft.com/office/drawing/2014/main" id="{51AD6A02-E24F-7812-950F-ED8C7AC5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28" y="2231523"/>
            <a:ext cx="4461127" cy="256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4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F73D-FF16-FA1D-1DA2-1A43CEA2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	NLP Pipeline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8617B-7969-7D6A-9127-27858608C8D7}"/>
              </a:ext>
            </a:extLst>
          </p:cNvPr>
          <p:cNvSpPr txBox="1"/>
          <p:nvPr/>
        </p:nvSpPr>
        <p:spPr>
          <a:xfrm>
            <a:off x="6896100" y="659639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https://thmachne.blogspot.com/2021/07/nlp-or-machine-learning.html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EF169-5312-383F-E86D-E58CAEECEC41}"/>
              </a:ext>
            </a:extLst>
          </p:cNvPr>
          <p:cNvSpPr txBox="1"/>
          <p:nvPr/>
        </p:nvSpPr>
        <p:spPr>
          <a:xfrm>
            <a:off x="8356226" y="2872745"/>
            <a:ext cx="3245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Text: "The cats are jumping on the roofs."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Tokenization: ["The", "cats", "are", "jumping", "on", "the", "roofs"]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Lemmatization: ["The", "cat", "be", "jump", "on", "the", "roof"]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Vectorization (e.g., using Bag of words): Numeric vectors representing the lemmatized tokens.</a:t>
            </a: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624C80C4-5A61-0741-F9EA-3E612BD74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8" y="2623591"/>
            <a:ext cx="7098981" cy="36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8CBF-EA7C-F0B4-6EC0-3785D981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72CD-B5F1-8137-B88F-AC065F1BA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Introduction to AI Fundamentals and Algorithms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Convolutional Neural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MATLAB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Classify Time Series Using Wavelet Analysis and Deep Learning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6360-D71C-BB1D-9EC8-9618807D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Application of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2CE1-527D-60E9-56DE-3FFAC472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159" y="2260279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Text Classification</a:t>
            </a:r>
          </a:p>
          <a:p>
            <a:r>
              <a:rPr lang="en-US" sz="2000" dirty="0"/>
              <a:t>Machine Translation</a:t>
            </a:r>
          </a:p>
          <a:p>
            <a:r>
              <a:rPr lang="en-US" sz="2000" dirty="0"/>
              <a:t>Speech Recognition</a:t>
            </a:r>
          </a:p>
          <a:p>
            <a:r>
              <a:rPr lang="en-US" sz="2000" dirty="0"/>
              <a:t>Chatbots and Virtual Assistants</a:t>
            </a:r>
          </a:p>
          <a:p>
            <a:r>
              <a:rPr lang="en-US" sz="2000" dirty="0"/>
              <a:t>Information Retrieval</a:t>
            </a:r>
          </a:p>
          <a:p>
            <a:r>
              <a:rPr lang="en-US" sz="2000" dirty="0"/>
              <a:t>Content Generation</a:t>
            </a:r>
          </a:p>
          <a:p>
            <a:r>
              <a:rPr lang="en-US" sz="2000" dirty="0"/>
              <a:t>Accessibility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364" name="Picture 4" descr="What Is ChatGPT? Everything to Know. | Built In">
            <a:extLst>
              <a:ext uri="{FF2B5EF4-FFF2-40B4-BE49-F238E27FC236}">
                <a16:creationId xmlns:a16="http://schemas.microsoft.com/office/drawing/2014/main" id="{EEF0401B-431C-6AF8-1285-21F1D88C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05" y="1940438"/>
            <a:ext cx="3790950" cy="19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ow to Choose Between Alexa and Siri">
            <a:extLst>
              <a:ext uri="{FF2B5EF4-FFF2-40B4-BE49-F238E27FC236}">
                <a16:creationId xmlns:a16="http://schemas.microsoft.com/office/drawing/2014/main" id="{04B0FE55-C4D3-86C9-7165-FB095E57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04" y="4058379"/>
            <a:ext cx="3790950" cy="21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E6B2-35EA-A750-6B03-D4BAFAE9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7564E-66F8-0ADB-10FE-99BB38F11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3"/>
            <a:ext cx="7911273" cy="110836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Subfield of Machine Learning</a:t>
            </a:r>
          </a:p>
          <a:p>
            <a:r>
              <a:rPr lang="en-US" sz="2000" dirty="0"/>
              <a:t>Development of artificial neural network</a:t>
            </a:r>
          </a:p>
          <a:p>
            <a:r>
              <a:rPr lang="en-US" sz="2000" dirty="0"/>
              <a:t>Inspired by the structure and function of the human brain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6CC1FE-83A3-57CD-D963-74019633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7697" y="3204284"/>
            <a:ext cx="8235042" cy="35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77659-9C71-BA53-7B2C-49B7265F960B}"/>
              </a:ext>
            </a:extLst>
          </p:cNvPr>
          <p:cNvSpPr txBox="1"/>
          <p:nvPr/>
        </p:nvSpPr>
        <p:spPr>
          <a:xfrm>
            <a:off x="0" y="6660576"/>
            <a:ext cx="75010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Image from: https://towardsdatascience.com/the-concept-of-artificial-neurons-perceptrons-in-neural-networks-fab22249cbfc</a:t>
            </a:r>
          </a:p>
        </p:txBody>
      </p:sp>
    </p:spTree>
    <p:extLst>
      <p:ext uri="{BB962C8B-B14F-4D97-AF65-F5344CB8AC3E}">
        <p14:creationId xmlns:p14="http://schemas.microsoft.com/office/powerpoint/2010/main" val="460684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9812-9341-EF77-6346-1767DB22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85" y="241954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AI vs ML vs DL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A56748DF-BB48-508A-BC2A-2D9B1432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5961" y="2061836"/>
            <a:ext cx="4571324" cy="45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78DED-FFD9-5835-5722-81E50979931F}"/>
              </a:ext>
            </a:extLst>
          </p:cNvPr>
          <p:cNvSpPr txBox="1"/>
          <p:nvPr/>
        </p:nvSpPr>
        <p:spPr>
          <a:xfrm>
            <a:off x="3933825" y="3105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1075-8685-A770-63FD-0EA2279455C9}"/>
              </a:ext>
            </a:extLst>
          </p:cNvPr>
          <p:cNvSpPr txBox="1"/>
          <p:nvPr/>
        </p:nvSpPr>
        <p:spPr>
          <a:xfrm>
            <a:off x="4676775" y="4133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3C422-FDC9-BDB7-E2A9-3FDCCEA28E56}"/>
              </a:ext>
            </a:extLst>
          </p:cNvPr>
          <p:cNvSpPr txBox="1"/>
          <p:nvPr/>
        </p:nvSpPr>
        <p:spPr>
          <a:xfrm>
            <a:off x="5794314" y="4133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1704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FD06-5735-9671-4F0C-8C52F3AF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1. Artificial Intelligence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6D06AD6-006B-FEE3-E55E-2D22ACAD8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164" y="1582764"/>
            <a:ext cx="10124159" cy="45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62A0-3D52-0993-8541-703D0807DD80}"/>
              </a:ext>
            </a:extLst>
          </p:cNvPr>
          <p:cNvSpPr txBox="1"/>
          <p:nvPr/>
        </p:nvSpPr>
        <p:spPr>
          <a:xfrm>
            <a:off x="7439026" y="6518589"/>
            <a:ext cx="4752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https://www.advancinganalytics.co.uk/blog/2021/12/15/understanding-the-difference-between-ai-ml-and-dl-using-an-incredibly-simple-example</a:t>
            </a:r>
          </a:p>
        </p:txBody>
      </p:sp>
    </p:spTree>
    <p:extLst>
      <p:ext uri="{BB962C8B-B14F-4D97-AF65-F5344CB8AC3E}">
        <p14:creationId xmlns:p14="http://schemas.microsoft.com/office/powerpoint/2010/main" val="76291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E3A1-29B7-C463-2D95-B61A9FB9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2. Machine Learning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461510CD-13C9-BD48-2A85-17AB3355F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4" y="1410340"/>
            <a:ext cx="10204299" cy="453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A4466-8DA1-344E-9051-8A4FEF09CDAE}"/>
              </a:ext>
            </a:extLst>
          </p:cNvPr>
          <p:cNvSpPr txBox="1"/>
          <p:nvPr/>
        </p:nvSpPr>
        <p:spPr>
          <a:xfrm>
            <a:off x="7439027" y="6389972"/>
            <a:ext cx="4752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https://www.advancinganalytics.co.uk/blog/2021/12/15/understanding-the-difference-between-ai-ml-and-dl-using-an-incredibly-simple-example</a:t>
            </a:r>
          </a:p>
        </p:txBody>
      </p:sp>
    </p:spTree>
    <p:extLst>
      <p:ext uri="{BB962C8B-B14F-4D97-AF65-F5344CB8AC3E}">
        <p14:creationId xmlns:p14="http://schemas.microsoft.com/office/powerpoint/2010/main" val="383962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B039-C351-3FDF-5E1D-0C52A04C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3. Deep Learning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5A0503A1-DF13-EE4B-18B0-20168155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809" y="1940438"/>
            <a:ext cx="8866911" cy="394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2016E-F746-BD5C-4348-B09DF8D2A4D0}"/>
              </a:ext>
            </a:extLst>
          </p:cNvPr>
          <p:cNvSpPr txBox="1"/>
          <p:nvPr/>
        </p:nvSpPr>
        <p:spPr>
          <a:xfrm>
            <a:off x="7439026" y="6518589"/>
            <a:ext cx="4752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https://www.advancinganalytics.co.uk/blog/2021/12/15/understanding-the-difference-between-ai-ml-and-dl-using-an-incredibly-simple-example</a:t>
            </a:r>
          </a:p>
        </p:txBody>
      </p:sp>
    </p:spTree>
    <p:extLst>
      <p:ext uri="{BB962C8B-B14F-4D97-AF65-F5344CB8AC3E}">
        <p14:creationId xmlns:p14="http://schemas.microsoft.com/office/powerpoint/2010/main" val="235615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5015-FC77-665D-D3A5-C49EBBDB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en-US"/>
              <a:t>Application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CB68-B998-7763-BAE4-81AD0B98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>
            <a:normAutofit/>
          </a:bodyPr>
          <a:lstStyle/>
          <a:p>
            <a:r>
              <a:rPr lang="en-US" sz="2000" dirty="0"/>
              <a:t>Computer Vision</a:t>
            </a:r>
          </a:p>
          <a:p>
            <a:r>
              <a:rPr lang="en-US" sz="2000" dirty="0"/>
              <a:t>Natural Language Processing: MT</a:t>
            </a:r>
          </a:p>
          <a:p>
            <a:r>
              <a:rPr lang="en-US" sz="2000" dirty="0"/>
              <a:t>Speech Recognition</a:t>
            </a:r>
          </a:p>
          <a:p>
            <a:r>
              <a:rPr lang="en-US" sz="2000" dirty="0"/>
              <a:t>Autonomous Vehicles</a:t>
            </a:r>
          </a:p>
          <a:p>
            <a:r>
              <a:rPr lang="en-US" sz="2000" dirty="0"/>
              <a:t>Healthcare</a:t>
            </a:r>
          </a:p>
          <a:p>
            <a:r>
              <a:rPr lang="en-US" sz="2000" dirty="0"/>
              <a:t>Energy</a:t>
            </a:r>
          </a:p>
          <a:p>
            <a:r>
              <a:rPr lang="en-US" sz="2000" dirty="0"/>
              <a:t>Agriculture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Graphic 6" descr="Translate">
            <a:extLst>
              <a:ext uri="{FF2B5EF4-FFF2-40B4-BE49-F238E27FC236}">
                <a16:creationId xmlns:a16="http://schemas.microsoft.com/office/drawing/2014/main" id="{B5691473-D540-1BD3-F3EB-B1C71CFA7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0612" y="834656"/>
            <a:ext cx="2445489" cy="2445489"/>
          </a:xfrm>
          <a:prstGeom prst="rect">
            <a:avLst/>
          </a:prstGeom>
        </p:spPr>
      </p:pic>
      <p:pic>
        <p:nvPicPr>
          <p:cNvPr id="3074" name="Picture 2" descr="New deep learning research breaks records in image recognition ability of  self-driving cars">
            <a:extLst>
              <a:ext uri="{FF2B5EF4-FFF2-40B4-BE49-F238E27FC236}">
                <a16:creationId xmlns:a16="http://schemas.microsoft.com/office/drawing/2014/main" id="{2F9738B9-B119-C08B-4589-45B7F56C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912" y="3601878"/>
            <a:ext cx="3740887" cy="141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1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9C0B-0256-F761-D251-FB1BFEFE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Machine Translation(MT)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1B1F1-5DE4-A762-BE71-C4428422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Subfield of computational linguistics</a:t>
            </a:r>
          </a:p>
          <a:p>
            <a:r>
              <a:rPr lang="en-US" sz="2000" dirty="0"/>
              <a:t>Deep Learning has given rise to Neural Machine Translation(NMT)</a:t>
            </a:r>
          </a:p>
          <a:p>
            <a:r>
              <a:rPr lang="en-US" sz="2000" dirty="0"/>
              <a:t>NMT is the most powerful algorithm to perform translation</a:t>
            </a:r>
          </a:p>
          <a:p>
            <a:r>
              <a:rPr lang="en-US" sz="2000" dirty="0"/>
              <a:t>Example: Google Translate, </a:t>
            </a:r>
            <a:r>
              <a:rPr lang="en-US" sz="2000" dirty="0" err="1"/>
              <a:t>DeepL</a:t>
            </a:r>
            <a:endParaRPr lang="en-US" sz="2000" dirty="0"/>
          </a:p>
          <a:p>
            <a:r>
              <a:rPr lang="en-US" sz="2000" dirty="0"/>
              <a:t>Massive datasets of translated sentences are used to train a model capable of translating between any two languages</a:t>
            </a:r>
          </a:p>
        </p:txBody>
      </p:sp>
      <p:pic>
        <p:nvPicPr>
          <p:cNvPr id="4" name="Graphic 6" descr="Translate">
            <a:extLst>
              <a:ext uri="{FF2B5EF4-FFF2-40B4-BE49-F238E27FC236}">
                <a16:creationId xmlns:a16="http://schemas.microsoft.com/office/drawing/2014/main" id="{4215C100-B545-6194-E4A3-01764F50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6974-FF51-F292-EF09-0D6E7A01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/>
              <a:t>Encoder and Decoder Algorithm For NMT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8C1813-38DA-E23C-68E7-F6C806937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28" y="2620602"/>
            <a:ext cx="6847298" cy="16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96A93-425A-E4C2-73D3-41102CEA5F6D}"/>
              </a:ext>
            </a:extLst>
          </p:cNvPr>
          <p:cNvSpPr txBox="1"/>
          <p:nvPr/>
        </p:nvSpPr>
        <p:spPr>
          <a:xfrm>
            <a:off x="6458402" y="6630967"/>
            <a:ext cx="4895398" cy="24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9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https://towardsdatascience.com/neural-machine-translation-15ecf6b0b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E4120-1EA2-3F68-E493-31C42BADDB38}"/>
              </a:ext>
            </a:extLst>
          </p:cNvPr>
          <p:cNvSpPr txBox="1"/>
          <p:nvPr/>
        </p:nvSpPr>
        <p:spPr>
          <a:xfrm>
            <a:off x="1532228" y="4352949"/>
            <a:ext cx="580661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: Encoder Decoder structure translating the English sentence</a:t>
            </a:r>
            <a:endParaRPr lang="en-US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F1B56FCA-BF0C-8C4F-1672-7E8A1C45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878" y="2011363"/>
            <a:ext cx="1017341" cy="22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7319E-1029-1E58-5BFE-1FA2C92C298C}"/>
              </a:ext>
            </a:extLst>
          </p:cNvPr>
          <p:cNvSpPr txBox="1"/>
          <p:nvPr/>
        </p:nvSpPr>
        <p:spPr>
          <a:xfrm>
            <a:off x="8617532" y="4233285"/>
            <a:ext cx="204223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: Mini-vocabulary for the English language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B4C7C-12B0-9CD9-504E-194956C7E387}"/>
              </a:ext>
            </a:extLst>
          </p:cNvPr>
          <p:cNvSpPr txBox="1"/>
          <p:nvPr/>
        </p:nvSpPr>
        <p:spPr>
          <a:xfrm>
            <a:off x="1532229" y="4856021"/>
            <a:ext cx="456902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Encoder Decoder are DL models such as Convolutional Neural Network and Recurrent Neural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43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F4E7-26DC-E7BA-D27F-32C4405E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EF59A-47FC-14AE-09AA-C64EB98C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136715" cy="4244968"/>
          </a:xfrm>
        </p:spPr>
        <p:txBody>
          <a:bodyPr>
            <a:normAutofit/>
          </a:bodyPr>
          <a:lstStyle/>
          <a:p>
            <a:r>
              <a:rPr lang="en-US" sz="2000" dirty="0"/>
              <a:t>Deep Learning Algorithm</a:t>
            </a:r>
          </a:p>
          <a:p>
            <a:r>
              <a:rPr lang="en-US" sz="2000" dirty="0"/>
              <a:t>Used for various applications such as image classification, medical diagnosis and translation</a:t>
            </a:r>
          </a:p>
          <a:p>
            <a:r>
              <a:rPr lang="en-US" sz="2000" b="0" i="0" dirty="0">
                <a:effectLst/>
                <a:latin typeface="source-serif-pro"/>
              </a:rPr>
              <a:t>The basic concept underlying CNNs for translation is that </a:t>
            </a:r>
            <a:r>
              <a:rPr lang="en-US" sz="2000" dirty="0">
                <a:latin typeface="source-serif-pro"/>
              </a:rPr>
              <a:t>it</a:t>
            </a:r>
            <a:r>
              <a:rPr lang="en-US" sz="2000" b="0" i="0" dirty="0">
                <a:effectLst/>
                <a:latin typeface="source-serif-pro"/>
              </a:rPr>
              <a:t> compute a vector for every possible phrase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790630-B0C2-3047-28C8-CA7FFAF3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16" y="1791582"/>
            <a:ext cx="6547884" cy="389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11067-8F66-04F4-198C-924409BDDE0C}"/>
              </a:ext>
            </a:extLst>
          </p:cNvPr>
          <p:cNvSpPr txBox="1"/>
          <p:nvPr/>
        </p:nvSpPr>
        <p:spPr>
          <a:xfrm>
            <a:off x="709722" y="6427113"/>
            <a:ext cx="60977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https://medium.com/ai-society/why-convolutional-neural-networks-are-a-great-architecture-for-machine-translation-9258ca1263a8</a:t>
            </a:r>
          </a:p>
          <a:p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3388E-0531-1DBA-2D96-AEFAA91CC17C}"/>
              </a:ext>
            </a:extLst>
          </p:cNvPr>
          <p:cNvSpPr txBox="1"/>
          <p:nvPr/>
        </p:nvSpPr>
        <p:spPr>
          <a:xfrm>
            <a:off x="700638" y="6248403"/>
            <a:ext cx="60977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https://engineering.fb.com/2017/05/09/ml-applications/a-novel-approach-to-neural-machine-translation/</a:t>
            </a:r>
          </a:p>
        </p:txBody>
      </p:sp>
    </p:spTree>
    <p:extLst>
      <p:ext uri="{BB962C8B-B14F-4D97-AF65-F5344CB8AC3E}">
        <p14:creationId xmlns:p14="http://schemas.microsoft.com/office/powerpoint/2010/main" val="379740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E240-3621-18B4-DA96-F09E40B4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Introduction to AI Fundamentals and Algorithms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15955B-BB13-5965-6764-CDC4A05F6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US" sz="1900"/>
              <a:t>What is Artificial Intelligence(AI)?</a:t>
            </a:r>
          </a:p>
          <a:p>
            <a:r>
              <a:rPr lang="en-US" sz="1900"/>
              <a:t>History of AI</a:t>
            </a:r>
          </a:p>
          <a:p>
            <a:r>
              <a:rPr lang="en-US" sz="1900"/>
              <a:t>Machine Learning</a:t>
            </a:r>
          </a:p>
          <a:p>
            <a:r>
              <a:rPr lang="en-US" sz="1900"/>
              <a:t>Natural Language Processing</a:t>
            </a:r>
          </a:p>
          <a:p>
            <a:r>
              <a:rPr lang="en-US" sz="1900"/>
              <a:t>Deep Learning</a:t>
            </a:r>
          </a:p>
          <a:p>
            <a:r>
              <a:rPr lang="en-US" sz="1900"/>
              <a:t>Machine Translation</a:t>
            </a:r>
          </a:p>
          <a:p>
            <a:r>
              <a:rPr lang="en-US" sz="1900"/>
              <a:t>Convolutional Neural Network</a:t>
            </a:r>
          </a:p>
          <a:p>
            <a:r>
              <a:rPr lang="en-US" sz="1900"/>
              <a:t>Large Language Models </a:t>
            </a:r>
          </a:p>
          <a:p>
            <a:r>
              <a:rPr lang="en-US" sz="1900"/>
              <a:t>Risks of AI</a:t>
            </a:r>
          </a:p>
          <a:p>
            <a:r>
              <a:rPr lang="en-US" sz="1900"/>
              <a:t>Future Direction</a:t>
            </a:r>
          </a:p>
          <a:p>
            <a:r>
              <a:rPr lang="en-US" sz="1900"/>
              <a:t>Summary</a:t>
            </a:r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 dirty="0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6293C79B-767C-1278-4EAC-239BCA15F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6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296F-F632-84E6-4CE0-C6213200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NLP, ML and DL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AF8F6D-2212-7336-3F66-FE3399DE00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3" y="2009492"/>
            <a:ext cx="6062522" cy="38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65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DE1E-030B-207C-CA88-88788B39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Classifying Images of Handwritten Digits using Multi-Layer Perceptron</a:t>
            </a:r>
          </a:p>
        </p:txBody>
      </p:sp>
      <p:pic>
        <p:nvPicPr>
          <p:cNvPr id="7" name="ThatDisloyalCaribou-mobile">
            <a:hlinkClick r:id="" action="ppaction://media"/>
            <a:extLst>
              <a:ext uri="{FF2B5EF4-FFF2-40B4-BE49-F238E27FC236}">
                <a16:creationId xmlns:a16="http://schemas.microsoft.com/office/drawing/2014/main" id="{0C299BA7-B2A3-111C-98AD-6FA002BEC1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9871" y="1926838"/>
            <a:ext cx="7338907" cy="4128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F24F8-3474-6A4C-EF0D-E1B1010716B3}"/>
              </a:ext>
            </a:extLst>
          </p:cNvPr>
          <p:cNvSpPr txBox="1"/>
          <p:nvPr/>
        </p:nvSpPr>
        <p:spPr>
          <a:xfrm>
            <a:off x="6650778" y="659639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https://thumbs.gfycat.com/SlushySlimGalapagosmockingbird-mobile.mp4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EA53F-604A-DC56-4367-F49F4A1DD14F}"/>
              </a:ext>
            </a:extLst>
          </p:cNvPr>
          <p:cNvSpPr txBox="1"/>
          <p:nvPr/>
        </p:nvSpPr>
        <p:spPr>
          <a:xfrm>
            <a:off x="815894" y="342900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Video:</a:t>
            </a:r>
          </a:p>
        </p:txBody>
      </p:sp>
    </p:spTree>
    <p:extLst>
      <p:ext uri="{BB962C8B-B14F-4D97-AF65-F5344CB8AC3E}">
        <p14:creationId xmlns:p14="http://schemas.microsoft.com/office/powerpoint/2010/main" val="23543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A75F-7A03-68B7-6C0D-BDCB2EC5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/>
              <a:t>Another CNN Application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34DD37-EFFF-9879-070A-758A7E71866A}"/>
              </a:ext>
            </a:extLst>
          </p:cNvPr>
          <p:cNvSpPr txBox="1"/>
          <p:nvPr/>
        </p:nvSpPr>
        <p:spPr>
          <a:xfrm>
            <a:off x="1889170" y="3589114"/>
            <a:ext cx="1255907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64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ECG Scalograms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E7F12-C995-C722-6716-D0A325AF2C16}"/>
              </a:ext>
            </a:extLst>
          </p:cNvPr>
          <p:cNvSpPr txBox="1"/>
          <p:nvPr/>
        </p:nvSpPr>
        <p:spPr>
          <a:xfrm>
            <a:off x="3335707" y="5813772"/>
            <a:ext cx="1752403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22264">
              <a:spcAft>
                <a:spcPts val="492"/>
              </a:spcAft>
            </a:pPr>
            <a:r>
              <a:rPr lang="en-US" sz="18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Input/Command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BAA3D-3061-9756-76F3-59C6A11471AA}"/>
              </a:ext>
            </a:extLst>
          </p:cNvPr>
          <p:cNvSpPr txBox="1"/>
          <p:nvPr/>
        </p:nvSpPr>
        <p:spPr>
          <a:xfrm>
            <a:off x="5544498" y="5799112"/>
            <a:ext cx="2179892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22264">
              <a:spcAft>
                <a:spcPts val="492"/>
              </a:spcAft>
            </a:pPr>
            <a:r>
              <a:rPr lang="en-US" sz="18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Process/Think/ Learn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EA660-C5FF-5172-95A7-A41A7406B0E4}"/>
              </a:ext>
            </a:extLst>
          </p:cNvPr>
          <p:cNvSpPr txBox="1"/>
          <p:nvPr/>
        </p:nvSpPr>
        <p:spPr>
          <a:xfrm>
            <a:off x="7941742" y="5799111"/>
            <a:ext cx="1854097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22264">
              <a:spcAft>
                <a:spcPts val="492"/>
              </a:spcAft>
            </a:pPr>
            <a:r>
              <a:rPr lang="en-US" sz="18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Output/Response</a:t>
            </a: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530E5E-8877-6F1E-4832-00F4AF72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07" y="2034291"/>
            <a:ext cx="6650762" cy="36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4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BE6F-42F4-FA31-43B4-90D2EB2B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463301" cy="1322888"/>
          </a:xfrm>
        </p:spPr>
        <p:txBody>
          <a:bodyPr>
            <a:normAutofit/>
          </a:bodyPr>
          <a:lstStyle/>
          <a:p>
            <a:r>
              <a:rPr lang="en-US" dirty="0"/>
              <a:t>Large Language Models(LLM)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6CA73-B634-20C8-6558-B75F01C7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225212"/>
            <a:ext cx="6463301" cy="3361125"/>
          </a:xfrm>
        </p:spPr>
        <p:txBody>
          <a:bodyPr>
            <a:normAutofit/>
          </a:bodyPr>
          <a:lstStyle/>
          <a:p>
            <a:r>
              <a:rPr lang="en-US" sz="2000" dirty="0"/>
              <a:t>Technology to understand and generate human language</a:t>
            </a:r>
          </a:p>
          <a:p>
            <a:r>
              <a:rPr lang="en-US" sz="2000" dirty="0"/>
              <a:t>Based on Deep Learning</a:t>
            </a:r>
          </a:p>
          <a:p>
            <a:r>
              <a:rPr lang="en-US" sz="2000" dirty="0"/>
              <a:t>More specifically  based on transformer architecture</a:t>
            </a:r>
          </a:p>
          <a:p>
            <a:r>
              <a:rPr lang="en-US" sz="2000" dirty="0"/>
              <a:t>Trained on huge amount of texts data</a:t>
            </a:r>
          </a:p>
          <a:p>
            <a:r>
              <a:rPr lang="en-US" sz="2000" dirty="0"/>
              <a:t>Fine-tuning for specific application</a:t>
            </a:r>
          </a:p>
          <a:p>
            <a:endParaRPr lang="en-US" sz="2000" dirty="0"/>
          </a:p>
        </p:txBody>
      </p:sp>
      <p:pic>
        <p:nvPicPr>
          <p:cNvPr id="11268" name="Picture 4" descr="Bard updates from Google I/O 2023: Images, new features">
            <a:extLst>
              <a:ext uri="{FF2B5EF4-FFF2-40B4-BE49-F238E27FC236}">
                <a16:creationId xmlns:a16="http://schemas.microsoft.com/office/drawing/2014/main" id="{C2842EBB-6FC1-A385-6848-22E3653A4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5719" y="665567"/>
            <a:ext cx="2891968" cy="16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ow to Use Chat GPT: A Simple Guide for Beginners">
            <a:extLst>
              <a:ext uri="{FF2B5EF4-FFF2-40B4-BE49-F238E27FC236}">
                <a16:creationId xmlns:a16="http://schemas.microsoft.com/office/drawing/2014/main" id="{4C2F18A7-FA6A-4C0C-6A58-9D607627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4354" y="2629823"/>
            <a:ext cx="2974698" cy="160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anford-Alpaca">
            <a:extLst>
              <a:ext uri="{FF2B5EF4-FFF2-40B4-BE49-F238E27FC236}">
                <a16:creationId xmlns:a16="http://schemas.microsoft.com/office/drawing/2014/main" id="{B0EC899A-9BDF-EB12-E088-5E47AD87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4353" y="4565772"/>
            <a:ext cx="2974698" cy="11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AEE78-2DE6-089E-2C00-BBA7AD936B59}"/>
              </a:ext>
            </a:extLst>
          </p:cNvPr>
          <p:cNvSpPr txBox="1"/>
          <p:nvPr/>
        </p:nvSpPr>
        <p:spPr>
          <a:xfrm>
            <a:off x="410277" y="6248401"/>
            <a:ext cx="6463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https://crfm.stanford.edu/2023/03/13/alpaca.html</a:t>
            </a:r>
            <a:r>
              <a:rPr lang="en-US" sz="1100" dirty="0"/>
              <a:t>  </a:t>
            </a:r>
            <a:r>
              <a:rPr lang="en-US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https://blog.google/technology/ai/google-bard-updates-io-2023/</a:t>
            </a:r>
            <a:r>
              <a:rPr lang="en-US" sz="1100" dirty="0"/>
              <a:t> https://blog.enterprisedna.co/how-to-use-chat-gpt/</a:t>
            </a:r>
          </a:p>
        </p:txBody>
      </p:sp>
    </p:spTree>
    <p:extLst>
      <p:ext uri="{BB962C8B-B14F-4D97-AF65-F5344CB8AC3E}">
        <p14:creationId xmlns:p14="http://schemas.microsoft.com/office/powerpoint/2010/main" val="2088421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C9EB-EFBF-18FF-08FC-E2C51F15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5260D-7D38-6EB7-8C54-B89F5BB0A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6" y="348617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</a:t>
            </a:r>
            <a:endParaRPr lang="en-US" sz="2000" u="sng" dirty="0"/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names: GPT-3.5 / GPT-4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 Generation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Virtual Assistants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Language Translation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Teaching Assistant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Microsoft will launch ChatGPT 4 with AI videos next week | Digital Trends">
            <a:extLst>
              <a:ext uri="{FF2B5EF4-FFF2-40B4-BE49-F238E27FC236}">
                <a16:creationId xmlns:a16="http://schemas.microsoft.com/office/drawing/2014/main" id="{E395BCA8-3B66-B97B-BFF5-202B67F7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69" y="2032919"/>
            <a:ext cx="3555206" cy="23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98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94D4-8022-9EFF-95C4-B7C34139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37"/>
            <a:ext cx="10515600" cy="1325563"/>
          </a:xfrm>
        </p:spPr>
        <p:txBody>
          <a:bodyPr/>
          <a:lstStyle/>
          <a:p>
            <a:r>
              <a:rPr lang="en-US" dirty="0"/>
              <a:t>From the Movie Transformers(2007)</a:t>
            </a:r>
          </a:p>
        </p:txBody>
      </p:sp>
      <p:pic>
        <p:nvPicPr>
          <p:cNvPr id="4" name="27e07147-c423-4e16-8c4b-b457218226c8">
            <a:hlinkClick r:id="" action="ppaction://media"/>
            <a:extLst>
              <a:ext uri="{FF2B5EF4-FFF2-40B4-BE49-F238E27FC236}">
                <a16:creationId xmlns:a16="http://schemas.microsoft.com/office/drawing/2014/main" id="{CC23EA8C-4EF2-A50D-59E8-B80F0E6739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507" y="1363035"/>
            <a:ext cx="10515600" cy="43370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4C47C-C4B9-37C1-75FD-A903E6D56723}"/>
              </a:ext>
            </a:extLst>
          </p:cNvPr>
          <p:cNvSpPr txBox="1"/>
          <p:nvPr/>
        </p:nvSpPr>
        <p:spPr>
          <a:xfrm flipH="1">
            <a:off x="3054732" y="5135158"/>
            <a:ext cx="712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learned  Earth’s languages from the world wide web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3670F-826A-5226-C10C-EC5D77A1D3AD}"/>
              </a:ext>
            </a:extLst>
          </p:cNvPr>
          <p:cNvSpPr txBox="1"/>
          <p:nvPr/>
        </p:nvSpPr>
        <p:spPr>
          <a:xfrm>
            <a:off x="0" y="318801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Video:</a:t>
            </a:r>
          </a:p>
        </p:txBody>
      </p:sp>
    </p:spTree>
    <p:extLst>
      <p:ext uri="{BB962C8B-B14F-4D97-AF65-F5344CB8AC3E}">
        <p14:creationId xmlns:p14="http://schemas.microsoft.com/office/powerpoint/2010/main" val="40736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F5DB-CA3D-4F78-E387-EC592974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42" y="408445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Stanford Alpaca: A Language Model</a:t>
            </a:r>
          </a:p>
        </p:txBody>
      </p:sp>
      <p:pic>
        <p:nvPicPr>
          <p:cNvPr id="5" name="Picture 2" descr="Stanford CRFM">
            <a:extLst>
              <a:ext uri="{FF2B5EF4-FFF2-40B4-BE49-F238E27FC236}">
                <a16:creationId xmlns:a16="http://schemas.microsoft.com/office/drawing/2014/main" id="{120D6762-0BCD-93C4-8B59-2DD1F13B4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66" y="2285996"/>
            <a:ext cx="8402758" cy="34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3EDFC-F483-550B-8FE7-C69DD4AC33D9}"/>
              </a:ext>
            </a:extLst>
          </p:cNvPr>
          <p:cNvSpPr txBox="1"/>
          <p:nvPr/>
        </p:nvSpPr>
        <p:spPr>
          <a:xfrm>
            <a:off x="5391150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https://crfm.stanford.edu/2023/03/13/alpaca.html</a:t>
            </a:r>
          </a:p>
        </p:txBody>
      </p:sp>
    </p:spTree>
    <p:extLst>
      <p:ext uri="{BB962C8B-B14F-4D97-AF65-F5344CB8AC3E}">
        <p14:creationId xmlns:p14="http://schemas.microsoft.com/office/powerpoint/2010/main" val="591448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4655-CFC1-5057-99FD-8E6A7433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Risks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FB84F-067E-493C-F94C-070CCD6AA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5" y="2366206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 dirty="0"/>
              <a:t>Transparency</a:t>
            </a:r>
          </a:p>
          <a:p>
            <a:r>
              <a:rPr lang="en-US" sz="2000" dirty="0"/>
              <a:t>Bias and Discrimination</a:t>
            </a:r>
          </a:p>
          <a:p>
            <a:r>
              <a:rPr lang="en-US" sz="2000" dirty="0"/>
              <a:t>Privacy Concerns</a:t>
            </a:r>
          </a:p>
          <a:p>
            <a:r>
              <a:rPr lang="en-US" sz="2000" dirty="0"/>
              <a:t>Security Risks</a:t>
            </a:r>
          </a:p>
          <a:p>
            <a:r>
              <a:rPr lang="en-US" sz="2000" dirty="0"/>
              <a:t>Job Displacement</a:t>
            </a:r>
          </a:p>
          <a:p>
            <a:r>
              <a:rPr lang="en-US" sz="2000" dirty="0"/>
              <a:t>Dependence on AI</a:t>
            </a:r>
          </a:p>
          <a:p>
            <a:r>
              <a:rPr lang="en-US" sz="2000" dirty="0"/>
              <a:t>Loss of Human Connection</a:t>
            </a:r>
          </a:p>
          <a:p>
            <a:r>
              <a:rPr lang="en-US" sz="2000" dirty="0"/>
              <a:t>Existential Risks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HR word:#Employment #Displacement – SourcingSpider">
            <a:extLst>
              <a:ext uri="{FF2B5EF4-FFF2-40B4-BE49-F238E27FC236}">
                <a16:creationId xmlns:a16="http://schemas.microsoft.com/office/drawing/2014/main" id="{E5AE6088-CC28-AF2A-606E-773DCFC9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211" y="857682"/>
            <a:ext cx="3848322" cy="21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Manage Risk in Social Media Marketing and Advertising">
            <a:extLst>
              <a:ext uri="{FF2B5EF4-FFF2-40B4-BE49-F238E27FC236}">
                <a16:creationId xmlns:a16="http://schemas.microsoft.com/office/drawing/2014/main" id="{FCD7715E-62AF-1485-9F5F-475B99B0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211" y="3868014"/>
            <a:ext cx="3848322" cy="21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F3BEE-B742-D127-A919-E8DF17488ACF}"/>
              </a:ext>
            </a:extLst>
          </p:cNvPr>
          <p:cNvSpPr txBox="1"/>
          <p:nvPr/>
        </p:nvSpPr>
        <p:spPr>
          <a:xfrm>
            <a:off x="6095999" y="667380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https://www.forbes.com/sites/bernardmarr/2023/06/02/the-15-biggest-risks-of-artificial-intelligence/?sh=62915ca27066</a:t>
            </a:r>
          </a:p>
        </p:txBody>
      </p:sp>
    </p:spTree>
    <p:extLst>
      <p:ext uri="{BB962C8B-B14F-4D97-AF65-F5344CB8AC3E}">
        <p14:creationId xmlns:p14="http://schemas.microsoft.com/office/powerpoint/2010/main" val="168765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3822-6318-FF2A-7034-F10A88C8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6E57-B4F1-7DA7-7DEB-3F18EAF6D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>
            <a:normAutofit/>
          </a:bodyPr>
          <a:lstStyle/>
          <a:p>
            <a:r>
              <a:rPr lang="en-US" sz="2000" dirty="0"/>
              <a:t>The future is really unknown</a:t>
            </a:r>
          </a:p>
          <a:p>
            <a:r>
              <a:rPr lang="en-US" sz="2000" dirty="0"/>
              <a:t>Und</a:t>
            </a:r>
            <a:r>
              <a:rPr lang="az-Cyrl-AZ" sz="2000" dirty="0"/>
              <a:t>о</a:t>
            </a:r>
            <a:r>
              <a:rPr lang="en-US" sz="2000" dirty="0" err="1"/>
              <a:t>ubtedly</a:t>
            </a:r>
            <a:r>
              <a:rPr lang="en-US" sz="2000" dirty="0"/>
              <a:t> h</a:t>
            </a:r>
            <a:r>
              <a:rPr lang="az-Cyrl-AZ" sz="2000" dirty="0"/>
              <a:t>а</a:t>
            </a:r>
            <a:r>
              <a:rPr lang="en-US" sz="2000" dirty="0" err="1"/>
              <a:t>ve</a:t>
            </a:r>
            <a:r>
              <a:rPr lang="en-US" sz="2000" dirty="0"/>
              <a:t> b</a:t>
            </a:r>
            <a:r>
              <a:rPr lang="az-Cyrl-AZ" sz="2000" dirty="0"/>
              <a:t>о</a:t>
            </a:r>
            <a:r>
              <a:rPr lang="en-US" sz="2000" dirty="0" err="1"/>
              <a:t>th</a:t>
            </a:r>
            <a:r>
              <a:rPr lang="en-US" sz="2000" dirty="0"/>
              <a:t> </a:t>
            </a:r>
            <a:r>
              <a:rPr lang="az-Cyrl-AZ" sz="2000" dirty="0"/>
              <a:t>ро</a:t>
            </a:r>
            <a:r>
              <a:rPr lang="en-US" sz="2000" dirty="0" err="1"/>
              <a:t>sitive</a:t>
            </a:r>
            <a:r>
              <a:rPr lang="en-US" sz="2000" dirty="0"/>
              <a:t> </a:t>
            </a:r>
            <a:r>
              <a:rPr lang="az-Cyrl-AZ" sz="2000" dirty="0"/>
              <a:t>а</a:t>
            </a:r>
            <a:r>
              <a:rPr lang="en-US" sz="2000" dirty="0" err="1"/>
              <a:t>nd</a:t>
            </a:r>
            <a:r>
              <a:rPr lang="en-US" sz="2000" dirty="0"/>
              <a:t> negative </a:t>
            </a:r>
            <a:r>
              <a:rPr lang="en-US" sz="2000" dirty="0" err="1"/>
              <a:t>im</a:t>
            </a:r>
            <a:r>
              <a:rPr lang="az-Cyrl-AZ" sz="2000" dirty="0"/>
              <a:t>р</a:t>
            </a:r>
            <a:r>
              <a:rPr lang="en-US" sz="2000" dirty="0"/>
              <a:t>li</a:t>
            </a:r>
            <a:r>
              <a:rPr lang="az-Cyrl-AZ" sz="2000" dirty="0"/>
              <a:t>са</a:t>
            </a:r>
            <a:r>
              <a:rPr lang="en-US" sz="2000" dirty="0" err="1"/>
              <a:t>ti</a:t>
            </a:r>
            <a:r>
              <a:rPr lang="az-Cyrl-AZ" sz="2000" dirty="0"/>
              <a:t>о</a:t>
            </a:r>
            <a:r>
              <a:rPr lang="en-US" sz="2000" dirty="0"/>
              <a:t>ns.</a:t>
            </a:r>
          </a:p>
          <a:p>
            <a:r>
              <a:rPr lang="en-US" sz="2000" dirty="0"/>
              <a:t>However, AI will continue to get more sophisticated</a:t>
            </a:r>
          </a:p>
          <a:p>
            <a:r>
              <a:rPr lang="en-US" sz="2000" dirty="0"/>
              <a:t>Continue to impact: Transportation, Education, Healthcare, Media, Manufacturing, Customer Service and many more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How an AI trained to read scientific papers could predict future discoveries">
            <a:extLst>
              <a:ext uri="{FF2B5EF4-FFF2-40B4-BE49-F238E27FC236}">
                <a16:creationId xmlns:a16="http://schemas.microsoft.com/office/drawing/2014/main" id="{66C5028E-1947-5E9D-506B-E1213831E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913" y="867272"/>
            <a:ext cx="3740887" cy="241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 architect asked AI to design cities of the future. This is what it  proposed | CNN">
            <a:extLst>
              <a:ext uri="{FF2B5EF4-FFF2-40B4-BE49-F238E27FC236}">
                <a16:creationId xmlns:a16="http://schemas.microsoft.com/office/drawing/2014/main" id="{88B10A71-0186-0C9D-8129-8C0DADEA4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912" y="3601878"/>
            <a:ext cx="3740887" cy="21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BF933-33DE-FC5B-3C17-557AA6A805BB}"/>
              </a:ext>
            </a:extLst>
          </p:cNvPr>
          <p:cNvSpPr txBox="1"/>
          <p:nvPr/>
        </p:nvSpPr>
        <p:spPr>
          <a:xfrm>
            <a:off x="134240" y="6632086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dirty="0"/>
              <a:t>https://builtin.com/artificial-intelligence/artificial-intelligence-future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1315F-68E8-2F30-3AA4-04B446715CD0}"/>
              </a:ext>
            </a:extLst>
          </p:cNvPr>
          <p:cNvSpPr txBox="1"/>
          <p:nvPr/>
        </p:nvSpPr>
        <p:spPr>
          <a:xfrm>
            <a:off x="0" y="6352628"/>
            <a:ext cx="63742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" dirty="0"/>
              <a:t>https://www.simplilearn.com/future-of-artificial-intelligence-article#:~:text=leap%20of%20faith.-,Future%20of%20Artificial%20Intelligence,healthcare%2C%20banking%2C%20and%20transportation.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3383036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B229-AB12-5521-E19C-782C67CE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B077-291D-51F0-9986-06B38957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B030-7C59-D3F8-96AB-C7DF5DAA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136715" cy="4244968"/>
          </a:xfrm>
        </p:spPr>
        <p:txBody>
          <a:bodyPr>
            <a:normAutofit/>
          </a:bodyPr>
          <a:lstStyle/>
          <a:p>
            <a:r>
              <a:rPr lang="en-US" sz="2000" dirty="0"/>
              <a:t>Deep Learning Algorithm</a:t>
            </a:r>
          </a:p>
          <a:p>
            <a:r>
              <a:rPr lang="en-US" sz="2000" dirty="0"/>
              <a:t>Used for various applications such as image classification, medical diagnosis and translation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A8192-2420-F5AE-557C-00E81727D781}"/>
              </a:ext>
            </a:extLst>
          </p:cNvPr>
          <p:cNvSpPr txBox="1"/>
          <p:nvPr/>
        </p:nvSpPr>
        <p:spPr>
          <a:xfrm>
            <a:off x="709722" y="6427113"/>
            <a:ext cx="60977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https://medium.com/ai-society/why-convolutional-neural-networks-are-a-great-architecture-for-machine-translation-9258ca1263a8</a:t>
            </a:r>
          </a:p>
          <a:p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6307F-DBEB-89C1-1103-DD3729F69F4F}"/>
              </a:ext>
            </a:extLst>
          </p:cNvPr>
          <p:cNvSpPr txBox="1"/>
          <p:nvPr/>
        </p:nvSpPr>
        <p:spPr>
          <a:xfrm>
            <a:off x="700638" y="6248403"/>
            <a:ext cx="60977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https://engineering.fb.com/2017/05/09/ml-applications/a-novel-approach-to-neural-machine-translation/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832308-1F30-2D10-B7CB-2ABCA03DB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145" y="2198362"/>
            <a:ext cx="6111780" cy="339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1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72E1-CDEC-C445-B6F0-F4C2413F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  <a:t>What is Artificial Intelligence(AI)?</a:t>
            </a:r>
            <a:b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8817-E6D1-E12D-AFB9-FE76B7FC8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Intelligence?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Human made machine or human written program to think and learn like humans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“The branch of computer science that is concerned with the automation of intelligent behavior(George F. Luger, William A. Stubblefield)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capability of a machine to imitate intelligent human behavior.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543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2E2C9-1569-E7F4-B5B1-B5645EA5D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F956-7481-7A6F-CFC0-5AA6C90F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/>
              <a:t>CNN Application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262ED8-37B9-4134-A8B0-5E15E697B5A6}"/>
              </a:ext>
            </a:extLst>
          </p:cNvPr>
          <p:cNvSpPr txBox="1"/>
          <p:nvPr/>
        </p:nvSpPr>
        <p:spPr>
          <a:xfrm>
            <a:off x="1442302" y="3589114"/>
            <a:ext cx="1702776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US" sz="164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ECG Scalograms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30555-C0F0-3C1A-C8C1-E7E820C24594}"/>
              </a:ext>
            </a:extLst>
          </p:cNvPr>
          <p:cNvSpPr txBox="1"/>
          <p:nvPr/>
        </p:nvSpPr>
        <p:spPr>
          <a:xfrm>
            <a:off x="3335707" y="5813772"/>
            <a:ext cx="1752403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22264">
              <a:spcAft>
                <a:spcPts val="492"/>
              </a:spcAft>
            </a:pPr>
            <a:r>
              <a:rPr lang="en-US" sz="18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Input/Command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FEB12-BB94-8B67-A17E-48C4B723C93B}"/>
              </a:ext>
            </a:extLst>
          </p:cNvPr>
          <p:cNvSpPr txBox="1"/>
          <p:nvPr/>
        </p:nvSpPr>
        <p:spPr>
          <a:xfrm>
            <a:off x="5544498" y="5799112"/>
            <a:ext cx="2179892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22264">
              <a:spcAft>
                <a:spcPts val="492"/>
              </a:spcAft>
            </a:pPr>
            <a:r>
              <a:rPr lang="en-US" sz="18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Process/Think/ Learn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F3008-41B7-A46D-9F35-9CD56AB81783}"/>
              </a:ext>
            </a:extLst>
          </p:cNvPr>
          <p:cNvSpPr txBox="1"/>
          <p:nvPr/>
        </p:nvSpPr>
        <p:spPr>
          <a:xfrm>
            <a:off x="7941742" y="5799111"/>
            <a:ext cx="1854097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22264">
              <a:spcAft>
                <a:spcPts val="492"/>
              </a:spcAft>
            </a:pPr>
            <a:r>
              <a:rPr lang="en-US" sz="181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Output/Response</a:t>
            </a: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6EFDB-E7C9-63C5-BABD-01B381A2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07" y="2034291"/>
            <a:ext cx="6650762" cy="36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6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263A-AAD1-D72E-AF42-FB113B7F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199"/>
            <a:ext cx="4191000" cy="5338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FD6F20-D41C-C886-59CD-2858FB024C02}"/>
              </a:ext>
            </a:extLst>
          </p:cNvPr>
          <p:cNvSpPr txBox="1">
            <a:spLocks/>
          </p:cNvSpPr>
          <p:nvPr/>
        </p:nvSpPr>
        <p:spPr>
          <a:xfrm>
            <a:off x="5302332" y="1630395"/>
            <a:ext cx="6051468" cy="5338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https://keras.io/api/datasets/mnist/</a:t>
            </a:r>
          </a:p>
          <a:p>
            <a:r>
              <a:rPr lang="en-US" sz="1200" dirty="0"/>
              <a:t>https://archive.physionet.org/cgi-bin/atm/ATM</a:t>
            </a:r>
          </a:p>
          <a:p>
            <a:r>
              <a:rPr lang="en-US" sz="1200" dirty="0"/>
              <a:t>https://sites.google.com/a/uah.edu/tommy-morris-uah/ics-data-sets</a:t>
            </a:r>
          </a:p>
          <a:p>
            <a:r>
              <a:rPr lang="en-US" sz="1200" dirty="0"/>
              <a:t>https://www.databricks.com/blog/2018/09/18/simplify-market-basket-analysis-using-fp-growth-on-databricks.html</a:t>
            </a:r>
          </a:p>
          <a:p>
            <a:r>
              <a:rPr lang="en-US" sz="1200" dirty="0"/>
              <a:t>https://towardsdatascience.com/prototyping-a-recommender-system-step-by-step-part-1-knn-item-based-collaborative-filtering-637969614ea</a:t>
            </a:r>
          </a:p>
          <a:p>
            <a:r>
              <a:rPr lang="en-US" sz="1200" dirty="0"/>
              <a:t>https://thmachne.blogspot.com/2021/07/nlp-or-machine-learning.html</a:t>
            </a:r>
          </a:p>
          <a:p>
            <a:r>
              <a:rPr lang="en-US" sz="1200" dirty="0"/>
              <a:t>Image from: https://towardsdatascience.com/the-concept-of-artificial-neurons-perceptrons-in-neural-networks-fab22249cbfc</a:t>
            </a:r>
          </a:p>
          <a:p>
            <a:r>
              <a:rPr lang="en-US" sz="1200" dirty="0"/>
              <a:t>https://www.advancinganalytics.co.uk/blog/2021/12/15/understanding-the-difference-between-ai-ml-and-dl-using-an-incredibly-simple-example</a:t>
            </a:r>
          </a:p>
          <a:p>
            <a:r>
              <a:rPr lang="en-US" sz="1200" dirty="0"/>
              <a:t>Image from: https://towardsdatascience.com/neural-machine-translation-15ecf6b0b</a:t>
            </a:r>
          </a:p>
          <a:p>
            <a:r>
              <a:rPr lang="en-US" sz="1200" dirty="0"/>
              <a:t>https://thumbs.gfycat.com/SlushySlimGalapagosmockingbird-mobile.mp4</a:t>
            </a:r>
          </a:p>
          <a:p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https://crfm.stanford.edu/2023/03/13/alpaca.html</a:t>
            </a:r>
            <a:r>
              <a:rPr lang="en-US" sz="1200" dirty="0"/>
              <a:t>  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https://blog.google/technology/ai/google-bard-updates-io-2023/</a:t>
            </a:r>
            <a:r>
              <a:rPr lang="en-US" sz="1200" dirty="0"/>
              <a:t> https://blog.enterprisedna.co/how-to-use-chat-gpt/</a:t>
            </a:r>
          </a:p>
          <a:p>
            <a:r>
              <a:rPr lang="en-US" sz="1200" dirty="0"/>
              <a:t>https://crfm.stanford.edu/2023/03/13/alpaca.html</a:t>
            </a:r>
          </a:p>
          <a:p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https://www.forbes.com/sites/bernardmarr/2023/06/02/the-15-biggest-risks-of-artificial-intelligence/?sh=62915ca27066</a:t>
            </a:r>
            <a:endParaRPr lang="en-US" sz="1200" dirty="0"/>
          </a:p>
          <a:p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https://www.simplilearn.com/future-of-artificial-intelligence-article#:~:text=leap%20of%20faith.-,Future%20of%20Artificial%20Intelligence,healthcare%2C%20banking%2C%20and%20transportation</a:t>
            </a:r>
            <a:r>
              <a:rPr lang="en-US" sz="1200" dirty="0"/>
              <a:t>.</a:t>
            </a:r>
          </a:p>
          <a:p>
            <a:r>
              <a:rPr lang="en-US" sz="1200" dirty="0"/>
              <a:t>https://builtin.com/artificial-intelligence/artificial-intelligence-future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3304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FB97-4E2B-61FD-11FA-62E8E18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8B640D19-5C99-6056-C844-0FBD95EF8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091" y="1243422"/>
            <a:ext cx="4371155" cy="43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0E0F-B3A7-19D6-9EB1-529FC68B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Principles of AI</a:t>
            </a:r>
          </a:p>
        </p:txBody>
      </p:sp>
      <p:pic>
        <p:nvPicPr>
          <p:cNvPr id="3074" name="Picture 2" descr="Self-Driving Cars Run Into Reality And Now They're This Far Away |  Investor's Business Daily">
            <a:extLst>
              <a:ext uri="{FF2B5EF4-FFF2-40B4-BE49-F238E27FC236}">
                <a16:creationId xmlns:a16="http://schemas.microsoft.com/office/drawing/2014/main" id="{4B483419-7532-B980-4833-DE735647B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8" r="42889"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53D7E-E1AA-C59B-66DE-E3D16CFE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Intelligent machines can understand, think, plan, and talk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Perceiving the environment and the ability to move and manipulate objects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the science and engineering of developing intelligent machines with intelligent computer programs</a:t>
            </a:r>
          </a:p>
        </p:txBody>
      </p:sp>
      <p:pic>
        <p:nvPicPr>
          <p:cNvPr id="3076" name="Picture 4" descr="Optimus Prime Clipart png | Optimus prime, Optimus, Transformers toys">
            <a:extLst>
              <a:ext uri="{FF2B5EF4-FFF2-40B4-BE49-F238E27FC236}">
                <a16:creationId xmlns:a16="http://schemas.microsoft.com/office/drawing/2014/main" id="{14EADA9F-D93E-0572-5820-F8C23C40D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r="17313"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8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50E1-8679-BB1E-8ED9-EAD36886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 dirty="0"/>
              <a:t>History of AI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C5B7483-E586-C78B-CF87-45E1E4BBE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342895"/>
              </p:ext>
            </p:extLst>
          </p:nvPr>
        </p:nvGraphicFramePr>
        <p:xfrm>
          <a:off x="1050925" y="2007704"/>
          <a:ext cx="9810750" cy="4247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Geoffrey Hinton, godfather of AI, in 2023.">
            <a:extLst>
              <a:ext uri="{FF2B5EF4-FFF2-40B4-BE49-F238E27FC236}">
                <a16:creationId xmlns:a16="http://schemas.microsoft.com/office/drawing/2014/main" id="{4C2CC6ED-2C81-7E43-4F3D-4A78E59E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490" y="4786428"/>
            <a:ext cx="2417173" cy="172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58E9B-05D7-B573-7A87-2A6DDB42DCF4}"/>
              </a:ext>
            </a:extLst>
          </p:cNvPr>
          <p:cNvSpPr txBox="1"/>
          <p:nvPr/>
        </p:nvSpPr>
        <p:spPr>
          <a:xfrm>
            <a:off x="8771642" y="6513837"/>
            <a:ext cx="3277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Geoffrey Hinton, godfather of AI</a:t>
            </a:r>
          </a:p>
        </p:txBody>
      </p:sp>
    </p:spTree>
    <p:extLst>
      <p:ext uri="{BB962C8B-B14F-4D97-AF65-F5344CB8AC3E}">
        <p14:creationId xmlns:p14="http://schemas.microsoft.com/office/powerpoint/2010/main" val="66206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1BEA-87AC-86F2-4194-9D8D2D90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8AC-AD7B-E109-D8C3-723CE303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5269301" cy="4163337"/>
          </a:xfrm>
        </p:spPr>
        <p:txBody>
          <a:bodyPr>
            <a:normAutofit/>
          </a:bodyPr>
          <a:lstStyle/>
          <a:p>
            <a:r>
              <a:rPr lang="en-US" sz="2000" dirty="0"/>
              <a:t>AI and Machine Learning are different</a:t>
            </a:r>
          </a:p>
          <a:p>
            <a:r>
              <a:rPr lang="en-US" sz="2000" dirty="0"/>
              <a:t>AI is a vast concept, while ML is the widely used method of AI</a:t>
            </a:r>
          </a:p>
          <a:p>
            <a:r>
              <a:rPr lang="en-US" sz="2000" dirty="0"/>
              <a:t>ML is a subfield of AI</a:t>
            </a:r>
          </a:p>
          <a:p>
            <a:r>
              <a:rPr lang="en-US" sz="2000" dirty="0"/>
              <a:t>ML is programming machines to optimize a performance criterion using datasets or experience</a:t>
            </a:r>
          </a:p>
        </p:txBody>
      </p:sp>
      <p:pic>
        <p:nvPicPr>
          <p:cNvPr id="5" name="Picture 4" descr="Digital art of brain">
            <a:extLst>
              <a:ext uri="{FF2B5EF4-FFF2-40B4-BE49-F238E27FC236}">
                <a16:creationId xmlns:a16="http://schemas.microsoft.com/office/drawing/2014/main" id="{6F0F5CF0-69D6-3973-8FCE-0DF292CAD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0" r="10790"/>
          <a:stretch/>
        </p:blipFill>
        <p:spPr>
          <a:xfrm>
            <a:off x="6573962" y="2013626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11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C7E1-E553-9E3D-2FAD-327B0777C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64" y="421581"/>
            <a:ext cx="7649239" cy="7429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Classical Programming vs Machine Learning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49B109-3120-2441-4F52-67B9F585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9985" y="1781882"/>
            <a:ext cx="4972030" cy="472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5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30F3-48C7-8A82-7F31-BCDCAAD5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Datasets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5E9C-3F5C-6080-EABC-57D38C4D8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462" y="1737360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or examples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to train, evaluate and test ML models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Two main components: Feature and Labels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 data, Audio data, Image data, Video data and Tabular data</a:t>
            </a:r>
          </a:p>
        </p:txBody>
      </p:sp>
    </p:spTree>
    <p:extLst>
      <p:ext uri="{BB962C8B-B14F-4D97-AF65-F5344CB8AC3E}">
        <p14:creationId xmlns:p14="http://schemas.microsoft.com/office/powerpoint/2010/main" val="396849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0eb6ca0-8640-486d-acd0-9df36a819ed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589023FE49E44294EDDC1DB8AFBF01" ma:contentTypeVersion="18" ma:contentTypeDescription="Create a new document." ma:contentTypeScope="" ma:versionID="93506393f41a513cbd84b201a4829816">
  <xsd:schema xmlns:xsd="http://www.w3.org/2001/XMLSchema" xmlns:xs="http://www.w3.org/2001/XMLSchema" xmlns:p="http://schemas.microsoft.com/office/2006/metadata/properties" xmlns:ns3="90eb6ca0-8640-486d-acd0-9df36a819edf" xmlns:ns4="ce74711a-83a8-463f-974a-3ae7d521e484" targetNamespace="http://schemas.microsoft.com/office/2006/metadata/properties" ma:root="true" ma:fieldsID="8c97fecaf6e8207756ffb4c99803fed3" ns3:_="" ns4:_="">
    <xsd:import namespace="90eb6ca0-8640-486d-acd0-9df36a819edf"/>
    <xsd:import namespace="ce74711a-83a8-463f-974a-3ae7d521e4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eb6ca0-8640-486d-acd0-9df36a819e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4711a-83a8-463f-974a-3ae7d521e484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203853-67A5-4B79-871C-208DD37BA2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07B394-D70D-40DA-A28F-F09D0B0677B4}">
  <ds:schemaRefs>
    <ds:schemaRef ds:uri="http://purl.org/dc/dcmitype/"/>
    <ds:schemaRef ds:uri="http://schemas.microsoft.com/office/2006/documentManagement/types"/>
    <ds:schemaRef ds:uri="http://purl.org/dc/elements/1.1/"/>
    <ds:schemaRef ds:uri="ce74711a-83a8-463f-974a-3ae7d521e484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0eb6ca0-8640-486d-acd0-9df36a819edf"/>
  </ds:schemaRefs>
</ds:datastoreItem>
</file>

<file path=customXml/itemProps3.xml><?xml version="1.0" encoding="utf-8"?>
<ds:datastoreItem xmlns:ds="http://schemas.openxmlformats.org/officeDocument/2006/customXml" ds:itemID="{17BCC980-BDCA-48BA-9110-C4992C7BE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eb6ca0-8640-486d-acd0-9df36a819edf"/>
    <ds:schemaRef ds:uri="ce74711a-83a8-463f-974a-3ae7d521e4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1665</Words>
  <Application>Microsoft Office PowerPoint</Application>
  <PresentationFormat>Widescreen</PresentationFormat>
  <Paragraphs>241</Paragraphs>
  <Slides>42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Aptos Display</vt:lpstr>
      <vt:lpstr>Arial</vt:lpstr>
      <vt:lpstr>Open Sans</vt:lpstr>
      <vt:lpstr>source-serif-pro</vt:lpstr>
      <vt:lpstr>Office Theme</vt:lpstr>
      <vt:lpstr>Digital Design and Artificial Intelligence</vt:lpstr>
      <vt:lpstr>Agenda </vt:lpstr>
      <vt:lpstr>A Brief Introduction to AI Fundamentals and Algorithms </vt:lpstr>
      <vt:lpstr>What is Artificial Intelligence(AI)? </vt:lpstr>
      <vt:lpstr>Principles of AI</vt:lpstr>
      <vt:lpstr>History of AI</vt:lpstr>
      <vt:lpstr>Machine Learning</vt:lpstr>
      <vt:lpstr>Classical Programming vs Machine Learning</vt:lpstr>
      <vt:lpstr>Datasets in Machine Learning</vt:lpstr>
      <vt:lpstr>MNIST Handwritten Datasets</vt:lpstr>
      <vt:lpstr>MIT-BIH Arrhythmia Database</vt:lpstr>
      <vt:lpstr>Power System Dataset</vt:lpstr>
      <vt:lpstr>ML Algorithm</vt:lpstr>
      <vt:lpstr>Ordinary Example</vt:lpstr>
      <vt:lpstr>Application of ML</vt:lpstr>
      <vt:lpstr>Market Basket Analysis</vt:lpstr>
      <vt:lpstr> ML Models for Specific Application</vt:lpstr>
      <vt:lpstr>Natural Language Processing(NLP)</vt:lpstr>
      <vt:lpstr> NLP Pipeline</vt:lpstr>
      <vt:lpstr>Application of NLP</vt:lpstr>
      <vt:lpstr>Deep Learning</vt:lpstr>
      <vt:lpstr>AI vs ML vs DL</vt:lpstr>
      <vt:lpstr>1. Artificial Intelligence</vt:lpstr>
      <vt:lpstr>2. Machine Learning</vt:lpstr>
      <vt:lpstr>3. Deep Learning</vt:lpstr>
      <vt:lpstr>Application of Deep Learning</vt:lpstr>
      <vt:lpstr>Machine Translation(MT)</vt:lpstr>
      <vt:lpstr>Encoder and Decoder Algorithm For NMT</vt:lpstr>
      <vt:lpstr>Convolutional Neural Network</vt:lpstr>
      <vt:lpstr>NLP, ML and DL</vt:lpstr>
      <vt:lpstr>Classifying Images of Handwritten Digits using Multi-Layer Perceptron</vt:lpstr>
      <vt:lpstr>Another CNN Application </vt:lpstr>
      <vt:lpstr>Large Language Models(LLM)</vt:lpstr>
      <vt:lpstr>ChatGPT</vt:lpstr>
      <vt:lpstr>From the Movie Transformers(2007)</vt:lpstr>
      <vt:lpstr>Stanford Alpaca: A Language Model</vt:lpstr>
      <vt:lpstr>Risks of AI</vt:lpstr>
      <vt:lpstr>Future Direction</vt:lpstr>
      <vt:lpstr>Convolutional Neural Network</vt:lpstr>
      <vt:lpstr>CNN Application 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Adarsha Bhattarai</dc:creator>
  <cp:lastModifiedBy>Adarsha Bhattarai</cp:lastModifiedBy>
  <cp:revision>5</cp:revision>
  <dcterms:created xsi:type="dcterms:W3CDTF">2024-10-28T23:05:14Z</dcterms:created>
  <dcterms:modified xsi:type="dcterms:W3CDTF">2024-10-29T16:57:40Z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0x01010042589023FE49E44294EDDC1DB8AFBF01</vt:lpwstr>
  </property>
</Properties>
</file>